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3"/>
    <p:sldId id="258" r:id="rId4"/>
    <p:sldId id="265" r:id="rId5"/>
    <p:sldId id="268" r:id="rId6"/>
    <p:sldId id="269" r:id="rId7"/>
    <p:sldId id="270" r:id="rId8"/>
    <p:sldId id="271" r:id="rId9"/>
    <p:sldId id="285" r:id="rId10"/>
    <p:sldId id="275" r:id="rId11"/>
    <p:sldId id="277" r:id="rId12"/>
    <p:sldId id="272" r:id="rId13"/>
    <p:sldId id="273" r:id="rId14"/>
    <p:sldId id="274" r:id="rId15"/>
    <p:sldId id="283" r:id="rId16"/>
    <p:sldId id="284" r:id="rId18"/>
    <p:sldId id="28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notesMaster" Target="notesMasters/notesMaster1.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
</file>

<file path=ppt/media/image1.png>
</file>

<file path=ppt/media/image2.jpeg>
</file>

<file path=ppt/media/image3.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7.xml"/><Relationship Id="rId2" Type="http://schemas.openxmlformats.org/officeDocument/2006/relationships/image" Target="../media/image3.wmf"/><Relationship Id="rId1"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96570" y="534670"/>
            <a:ext cx="10967720" cy="982345"/>
          </a:xfrm>
        </p:spPr>
        <p:txBody>
          <a:bodyPr>
            <a:normAutofit/>
            <a:scene3d>
              <a:camera prst="orthographicFront"/>
              <a:lightRig rig="threePt" dir="t"/>
            </a:scene3d>
          </a:bodyPr>
          <a:lstStyle/>
          <a:p>
            <a:r>
              <a:rPr lang="en-IN" altLang="en-US" sz="4400">
                <a:solidFill>
                  <a:schemeClr val="tx1"/>
                </a:solidFill>
                <a:effectLst>
                  <a:outerShdw blurRad="38100" dist="19050" dir="2700000" algn="tl" rotWithShape="0">
                    <a:schemeClr val="dk1">
                      <a:alpha val="40000"/>
                    </a:schemeClr>
                  </a:outerShdw>
                </a:effectLst>
              </a:rPr>
              <a:t>INDUSTRIAL TRAINING PRESENTATION</a:t>
            </a:r>
            <a:endParaRPr lang="en-IN" altLang="en-US" sz="4400">
              <a:solidFill>
                <a:schemeClr val="tx1"/>
              </a:solidFill>
              <a:effectLst>
                <a:outerShdw blurRad="38100" dist="19050" dir="2700000" algn="tl" rotWithShape="0">
                  <a:schemeClr val="dk1">
                    <a:alpha val="40000"/>
                  </a:schemeClr>
                </a:outerShdw>
              </a:effectLst>
            </a:endParaRPr>
          </a:p>
        </p:txBody>
      </p:sp>
      <p:sp>
        <p:nvSpPr>
          <p:cNvPr id="7" name="Text Box 6"/>
          <p:cNvSpPr txBox="1"/>
          <p:nvPr/>
        </p:nvSpPr>
        <p:spPr>
          <a:xfrm>
            <a:off x="344170" y="4736465"/>
            <a:ext cx="4846320" cy="583565"/>
          </a:xfrm>
          <a:prstGeom prst="rect">
            <a:avLst/>
          </a:prstGeom>
          <a:noFill/>
        </p:spPr>
        <p:txBody>
          <a:bodyPr wrap="square" rtlCol="0">
            <a:spAutoFit/>
          </a:bodyPr>
          <a:p>
            <a:r>
              <a:rPr lang="en-IN" altLang="en-US" sz="3200">
                <a:ea typeface="Malgun Gothic" panose="020B0503020000020004" charset="-127"/>
                <a:cs typeface="+mn-lt"/>
              </a:rPr>
              <a:t>  </a:t>
            </a:r>
            <a:r>
              <a:rPr lang="en-IN" altLang="en-US" sz="3200" b="1">
                <a:ea typeface="Malgun Gothic" panose="020B0503020000020004" charset="-127"/>
                <a:cs typeface="+mn-lt"/>
              </a:rPr>
              <a:t> SUBMITTED BY</a:t>
            </a:r>
            <a:r>
              <a:rPr lang="en-IN" altLang="en-US" sz="3200">
                <a:ea typeface="Malgun Gothic" panose="020B0503020000020004" charset="-127"/>
                <a:cs typeface="+mn-lt"/>
              </a:rPr>
              <a:t>:</a:t>
            </a:r>
            <a:endParaRPr lang="en-IN" altLang="en-US" sz="3200">
              <a:ea typeface="Malgun Gothic" panose="020B0503020000020004" charset="-127"/>
              <a:cs typeface="+mn-lt"/>
            </a:endParaRPr>
          </a:p>
        </p:txBody>
      </p:sp>
      <p:sp>
        <p:nvSpPr>
          <p:cNvPr id="9" name="Text Box 8"/>
          <p:cNvSpPr txBox="1"/>
          <p:nvPr/>
        </p:nvSpPr>
        <p:spPr>
          <a:xfrm>
            <a:off x="612775" y="5475605"/>
            <a:ext cx="4309110" cy="829945"/>
          </a:xfrm>
          <a:prstGeom prst="rect">
            <a:avLst/>
          </a:prstGeom>
          <a:noFill/>
        </p:spPr>
        <p:txBody>
          <a:bodyPr wrap="square" rtlCol="0">
            <a:spAutoFit/>
          </a:bodyPr>
          <a:p>
            <a:r>
              <a:rPr lang="en-IN" altLang="en-US" sz="2400" b="1"/>
              <a:t>1.GOURAV KHURANA </a:t>
            </a:r>
            <a:endParaRPr lang="en-IN" altLang="en-US" sz="2400" b="1"/>
          </a:p>
          <a:p>
            <a:r>
              <a:rPr lang="en-IN" altLang="en-US" sz="2400" b="1"/>
              <a:t>2.VINAY YADAV</a:t>
            </a:r>
            <a:r>
              <a:rPr lang="en-IN" altLang="en-US" sz="2400"/>
              <a:t> </a:t>
            </a:r>
            <a:endParaRPr lang="en-IN" altLang="en-US"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22225" y="-31750"/>
            <a:ext cx="12276455" cy="6920865"/>
          </a:xfrm>
          <a:prstGeom prst="rect">
            <a:avLst/>
          </a:prstGeom>
        </p:spPr>
      </p:pic>
      <p:sp>
        <p:nvSpPr>
          <p:cNvPr id="5" name="Rectangle 4"/>
          <p:cNvSpPr/>
          <p:nvPr/>
        </p:nvSpPr>
        <p:spPr>
          <a:xfrm>
            <a:off x="-635" y="173355"/>
            <a:ext cx="5013960" cy="7816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sp>
        <p:nvSpPr>
          <p:cNvPr id="6" name="Text Box 5"/>
          <p:cNvSpPr txBox="1"/>
          <p:nvPr/>
        </p:nvSpPr>
        <p:spPr>
          <a:xfrm>
            <a:off x="160020" y="172720"/>
            <a:ext cx="4591050" cy="645160"/>
          </a:xfrm>
          <a:prstGeom prst="rect">
            <a:avLst/>
          </a:prstGeom>
          <a:noFill/>
        </p:spPr>
        <p:txBody>
          <a:bodyPr wrap="square" rtlCol="0">
            <a:spAutoFit/>
          </a:bodyPr>
          <a:p>
            <a:pPr algn="ctr"/>
            <a:r>
              <a:rPr lang="en-US" altLang="en-IN" sz="3600"/>
              <a:t> DINNER BOOKING</a:t>
            </a:r>
            <a:endParaRPr lang="en-US" altLang="en-IN" sz="3600"/>
          </a:p>
        </p:txBody>
      </p:sp>
      <p:sp>
        <p:nvSpPr>
          <p:cNvPr id="8" name="Round Diagonal Corner Rectangle 7"/>
          <p:cNvSpPr/>
          <p:nvPr/>
        </p:nvSpPr>
        <p:spPr>
          <a:xfrm>
            <a:off x="160020" y="1438275"/>
            <a:ext cx="1666875" cy="1481455"/>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SELECT RESTAURANT</a:t>
            </a:r>
            <a:endParaRPr lang="en-US" altLang="en-IN"/>
          </a:p>
        </p:txBody>
      </p:sp>
      <p:sp>
        <p:nvSpPr>
          <p:cNvPr id="9" name="Round Diagonal Corner Rectangle 8"/>
          <p:cNvSpPr/>
          <p:nvPr/>
        </p:nvSpPr>
        <p:spPr>
          <a:xfrm>
            <a:off x="160020" y="3998595"/>
            <a:ext cx="1807845" cy="150368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RESTAURANT</a:t>
            </a:r>
            <a:endParaRPr lang="en-US" altLang="en-IN"/>
          </a:p>
          <a:p>
            <a:pPr algn="ctr"/>
            <a:r>
              <a:rPr lang="en-US" altLang="en-IN"/>
              <a:t>DETAILS</a:t>
            </a:r>
            <a:endParaRPr lang="en-US" altLang="en-IN"/>
          </a:p>
        </p:txBody>
      </p:sp>
      <p:sp>
        <p:nvSpPr>
          <p:cNvPr id="11" name="Round Diagonal Corner Rectangle 10"/>
          <p:cNvSpPr/>
          <p:nvPr/>
        </p:nvSpPr>
        <p:spPr>
          <a:xfrm>
            <a:off x="2218690" y="1384935"/>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FILTER BY CUISINE</a:t>
            </a:r>
            <a:r>
              <a:rPr lang="en-IN" altLang="en-US"/>
              <a:t> </a:t>
            </a:r>
            <a:endParaRPr lang="en-IN" altLang="en-US"/>
          </a:p>
        </p:txBody>
      </p:sp>
      <p:sp>
        <p:nvSpPr>
          <p:cNvPr id="22" name="Round Diagonal Corner Rectangle 21"/>
          <p:cNvSpPr/>
          <p:nvPr/>
        </p:nvSpPr>
        <p:spPr>
          <a:xfrm>
            <a:off x="4638675" y="13843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SORTED BY PRICE</a:t>
            </a:r>
            <a:endParaRPr lang="en-US" altLang="en-IN"/>
          </a:p>
        </p:txBody>
      </p:sp>
      <p:sp>
        <p:nvSpPr>
          <p:cNvPr id="23" name="Round Diagonal Corner Rectangle 22"/>
          <p:cNvSpPr/>
          <p:nvPr/>
        </p:nvSpPr>
        <p:spPr>
          <a:xfrm>
            <a:off x="6903085" y="13843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FILTER BY :</a:t>
            </a:r>
            <a:endParaRPr lang="en-US" altLang="en-IN"/>
          </a:p>
          <a:p>
            <a:pPr algn="ctr"/>
            <a:r>
              <a:rPr lang="en-US" altLang="en-IN"/>
              <a:t>1.VEG </a:t>
            </a:r>
            <a:endParaRPr lang="en-US" altLang="en-IN"/>
          </a:p>
          <a:p>
            <a:pPr algn="ctr"/>
            <a:r>
              <a:rPr lang="en-US" altLang="en-IN"/>
              <a:t>2.NON-VEG</a:t>
            </a:r>
            <a:endParaRPr lang="en-US" altLang="en-IN"/>
          </a:p>
          <a:p>
            <a:pPr algn="ctr"/>
            <a:r>
              <a:rPr lang="en-US" altLang="en-IN"/>
              <a:t>3.DRINKS</a:t>
            </a:r>
            <a:endParaRPr lang="en-US" altLang="en-IN"/>
          </a:p>
        </p:txBody>
      </p:sp>
      <p:sp>
        <p:nvSpPr>
          <p:cNvPr id="24" name="Round Diagonal Corner Rectangle 23"/>
          <p:cNvSpPr/>
          <p:nvPr/>
        </p:nvSpPr>
        <p:spPr>
          <a:xfrm>
            <a:off x="3678555" y="4787900"/>
            <a:ext cx="179768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REGISTRATION FORM</a:t>
            </a:r>
            <a:r>
              <a:rPr lang="en-IN" altLang="en-US"/>
              <a:t> </a:t>
            </a:r>
            <a:endParaRPr lang="en-IN" altLang="en-US"/>
          </a:p>
        </p:txBody>
      </p:sp>
      <p:sp>
        <p:nvSpPr>
          <p:cNvPr id="25" name="Round Diagonal Corner Rectangle 24"/>
          <p:cNvSpPr/>
          <p:nvPr/>
        </p:nvSpPr>
        <p:spPr>
          <a:xfrm>
            <a:off x="7293610" y="47879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BOOKING SUCCESFULL</a:t>
            </a:r>
            <a:endParaRPr lang="en-US" altLang="en-IN"/>
          </a:p>
          <a:p>
            <a:pPr algn="ctr"/>
            <a:r>
              <a:rPr lang="en-US" altLang="en-IN"/>
              <a:t>DISPLAYED</a:t>
            </a:r>
            <a:r>
              <a:rPr lang="en-IN" altLang="en-US"/>
              <a:t> </a:t>
            </a:r>
            <a:endParaRPr lang="en-IN" altLang="en-US"/>
          </a:p>
        </p:txBody>
      </p:sp>
      <p:sp>
        <p:nvSpPr>
          <p:cNvPr id="27" name="Down Arrow 26"/>
          <p:cNvSpPr/>
          <p:nvPr/>
        </p:nvSpPr>
        <p:spPr>
          <a:xfrm>
            <a:off x="836295" y="2939415"/>
            <a:ext cx="419735" cy="1040765"/>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8" name="Right Arrow 27"/>
          <p:cNvSpPr/>
          <p:nvPr/>
        </p:nvSpPr>
        <p:spPr>
          <a:xfrm>
            <a:off x="1967865" y="4787900"/>
            <a:ext cx="1708150" cy="71437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9" name="Right Arrow 28"/>
          <p:cNvSpPr/>
          <p:nvPr/>
        </p:nvSpPr>
        <p:spPr>
          <a:xfrm>
            <a:off x="5585460" y="5392420"/>
            <a:ext cx="1708150" cy="71437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1" name="Left-Right Arrow 30"/>
          <p:cNvSpPr/>
          <p:nvPr/>
        </p:nvSpPr>
        <p:spPr>
          <a:xfrm>
            <a:off x="1845945" y="2055495"/>
            <a:ext cx="372745" cy="26352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eft-Right Arrow 31"/>
          <p:cNvSpPr/>
          <p:nvPr/>
        </p:nvSpPr>
        <p:spPr>
          <a:xfrm>
            <a:off x="3846830" y="2046605"/>
            <a:ext cx="791845" cy="27241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3" name="Left-Right Arrow 32"/>
          <p:cNvSpPr/>
          <p:nvPr/>
        </p:nvSpPr>
        <p:spPr>
          <a:xfrm>
            <a:off x="6266180" y="2046605"/>
            <a:ext cx="636905" cy="27241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5" name="Left-Up Arrow 34"/>
          <p:cNvSpPr/>
          <p:nvPr/>
        </p:nvSpPr>
        <p:spPr>
          <a:xfrm>
            <a:off x="1939290" y="3032760"/>
            <a:ext cx="947420" cy="1459865"/>
          </a:xfrm>
          <a:prstGeom prst="leftUp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18415" y="36830"/>
            <a:ext cx="12191365" cy="6897370"/>
          </a:xfrm>
          <a:prstGeom prst="rect">
            <a:avLst/>
          </a:prstGeom>
        </p:spPr>
      </p:pic>
      <p:sp>
        <p:nvSpPr>
          <p:cNvPr id="4" name="Text Box 3"/>
          <p:cNvSpPr txBox="1"/>
          <p:nvPr/>
        </p:nvSpPr>
        <p:spPr>
          <a:xfrm>
            <a:off x="457200" y="390525"/>
            <a:ext cx="8477250" cy="1753235"/>
          </a:xfrm>
          <a:prstGeom prst="rect">
            <a:avLst/>
          </a:prstGeom>
          <a:noFill/>
        </p:spPr>
        <p:txBody>
          <a:bodyPr wrap="square" rtlCol="0">
            <a:spAutoFit/>
          </a:bodyPr>
          <a:p>
            <a:r>
              <a:rPr lang="en-IN" altLang="en-US" sz="5400">
                <a:solidFill>
                  <a:schemeClr val="bg2"/>
                </a:solidFill>
                <a:effectLst>
                  <a:innerShdw blurRad="63500" dist="50800" dir="13500000">
                    <a:srgbClr val="000000">
                      <a:alpha val="50000"/>
                    </a:srgbClr>
                  </a:innerShdw>
                </a:effectLst>
              </a:rPr>
              <a:t>FUTURE SCOPE:</a:t>
            </a:r>
            <a:endParaRPr lang="en-IN" altLang="en-US" sz="5400">
              <a:solidFill>
                <a:schemeClr val="bg2"/>
              </a:solidFill>
              <a:effectLst>
                <a:innerShdw blurRad="63500" dist="50800" dir="13500000">
                  <a:srgbClr val="000000">
                    <a:alpha val="50000"/>
                  </a:srgbClr>
                </a:innerShdw>
              </a:effectLst>
            </a:endParaRPr>
          </a:p>
          <a:p>
            <a:endParaRPr lang="en-IN" altLang="en-US" sz="5400">
              <a:solidFill>
                <a:schemeClr val="bg2"/>
              </a:solidFill>
              <a:effectLst>
                <a:innerShdw blurRad="63500" dist="50800" dir="13500000">
                  <a:srgbClr val="000000">
                    <a:alpha val="50000"/>
                  </a:srgbClr>
                </a:innerShdw>
              </a:effectLst>
            </a:endParaRPr>
          </a:p>
        </p:txBody>
      </p:sp>
      <p:sp>
        <p:nvSpPr>
          <p:cNvPr id="5" name="Text Box 4"/>
          <p:cNvSpPr txBox="1"/>
          <p:nvPr/>
        </p:nvSpPr>
        <p:spPr>
          <a:xfrm>
            <a:off x="590550" y="1781175"/>
            <a:ext cx="10420350" cy="368300"/>
          </a:xfrm>
          <a:prstGeom prst="rect">
            <a:avLst/>
          </a:prstGeom>
          <a:noFill/>
        </p:spPr>
        <p:txBody>
          <a:bodyPr wrap="square" rtlCol="0">
            <a:spAutoFit/>
          </a:bodyPr>
          <a:p>
            <a:endParaRPr lang="en-US"/>
          </a:p>
        </p:txBody>
      </p:sp>
      <p:sp>
        <p:nvSpPr>
          <p:cNvPr id="6" name="Text Box 5"/>
          <p:cNvSpPr txBox="1"/>
          <p:nvPr/>
        </p:nvSpPr>
        <p:spPr>
          <a:xfrm>
            <a:off x="514350" y="1704975"/>
            <a:ext cx="8743950" cy="4399915"/>
          </a:xfrm>
          <a:prstGeom prst="rect">
            <a:avLst/>
          </a:prstGeom>
          <a:noFill/>
        </p:spPr>
        <p:txBody>
          <a:bodyPr wrap="square" rtlCol="0">
            <a:spAutoFit/>
          </a:bodyPr>
          <a:p>
            <a:pPr marL="285750" indent="-285750">
              <a:buFont typeface="Arial" panose="020B0604020202020204" pitchFamily="34" charset="0"/>
              <a:buChar char="•"/>
            </a:pPr>
            <a:r>
              <a:rPr lang="en-US" sz="2800">
                <a:solidFill>
                  <a:schemeClr val="bg2"/>
                </a:solidFill>
                <a:effectLst>
                  <a:innerShdw blurRad="63500" dist="50800" dir="13500000">
                    <a:srgbClr val="000000">
                      <a:alpha val="50000"/>
                    </a:srgbClr>
                  </a:innerShdw>
                </a:effectLst>
              </a:rPr>
              <a:t>Event management is catching up as a bright career option due to element of style, flamboyance, glamour and glitz associated with pertinent corporate and social events because of the increasing trend in marketing and retail sector.</a:t>
            </a:r>
            <a:endParaRPr lang="en-US" sz="2800">
              <a:solidFill>
                <a:schemeClr val="bg2"/>
              </a:solidFill>
              <a:effectLst>
                <a:innerShdw blurRad="63500" dist="50800" dir="13500000">
                  <a:srgbClr val="000000">
                    <a:alpha val="50000"/>
                  </a:srgbClr>
                </a:innerShdw>
              </a:effectLst>
            </a:endParaRPr>
          </a:p>
          <a:p>
            <a:pPr marL="285750" indent="-285750">
              <a:buFont typeface="Arial" panose="020B0604020202020204" pitchFamily="34" charset="0"/>
              <a:buChar char="•"/>
            </a:pPr>
            <a:endParaRPr lang="en-US" sz="2800">
              <a:solidFill>
                <a:schemeClr val="bg2"/>
              </a:solidFill>
              <a:effectLst>
                <a:innerShdw blurRad="63500" dist="50800" dir="13500000">
                  <a:srgbClr val="000000">
                    <a:alpha val="50000"/>
                  </a:srgbClr>
                </a:innerShdw>
              </a:effectLst>
            </a:endParaRPr>
          </a:p>
          <a:p>
            <a:pPr marL="285750" indent="-285750">
              <a:buFont typeface="Arial" panose="020B0604020202020204" pitchFamily="34" charset="0"/>
              <a:buChar char="•"/>
            </a:pPr>
            <a:r>
              <a:rPr lang="en-IN" altLang="en-US" sz="2800">
                <a:solidFill>
                  <a:schemeClr val="bg2"/>
                </a:solidFill>
                <a:effectLst>
                  <a:innerShdw blurRad="63500" dist="50800" dir="13500000">
                    <a:srgbClr val="000000">
                      <a:alpha val="50000"/>
                    </a:srgbClr>
                  </a:innerShdw>
                </a:effectLst>
              </a:rPr>
              <a:t>Event managment </a:t>
            </a:r>
            <a:r>
              <a:rPr lang="en-US" sz="2800">
                <a:solidFill>
                  <a:schemeClr val="bg2"/>
                </a:solidFill>
                <a:effectLst>
                  <a:innerShdw blurRad="63500" dist="50800" dir="13500000">
                    <a:srgbClr val="000000">
                      <a:alpha val="50000"/>
                    </a:srgbClr>
                  </a:innerShdw>
                </a:effectLst>
              </a:rPr>
              <a:t>varies from large-scale international events to small time private events. A large team comprising of professionals is required to visualize concepts, plan budgeting, execute and organize events.</a:t>
            </a:r>
            <a:endParaRPr 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19685" y="10795"/>
            <a:ext cx="12134215" cy="6846570"/>
          </a:xfrm>
          <a:prstGeom prst="rect">
            <a:avLst/>
          </a:prstGeom>
        </p:spPr>
      </p:pic>
      <p:sp>
        <p:nvSpPr>
          <p:cNvPr id="3" name="Text Box 2"/>
          <p:cNvSpPr txBox="1"/>
          <p:nvPr/>
        </p:nvSpPr>
        <p:spPr>
          <a:xfrm>
            <a:off x="809625" y="2237740"/>
            <a:ext cx="10081895" cy="2245360"/>
          </a:xfrm>
          <a:prstGeom prst="rect">
            <a:avLst/>
          </a:prstGeom>
          <a:noFill/>
        </p:spPr>
        <p:txBody>
          <a:bodyPr wrap="square" rtlCol="0">
            <a:spAutoFit/>
            <a:scene3d>
              <a:camera prst="orthographicFront"/>
              <a:lightRig rig="threePt" dir="t"/>
            </a:scene3d>
          </a:bodyPr>
          <a:p>
            <a:pPr marL="457200" indent="-457200">
              <a:buFont typeface="Arial" panose="020B0604020202020204" pitchFamily="34" charset="0"/>
              <a:buChar char="•"/>
            </a:pPr>
            <a:r>
              <a:rPr lang="en-IN" altLang="en-US" sz="2800">
                <a:solidFill>
                  <a:schemeClr val="bg2"/>
                </a:solidFill>
                <a:effectLst>
                  <a:innerShdw blurRad="63500" dist="50800" dir="13500000">
                    <a:srgbClr val="000000">
                      <a:alpha val="50000"/>
                    </a:srgbClr>
                  </a:innerShdw>
                </a:effectLst>
              </a:rPr>
              <a:t>Event organizing companies gives freedom to the costumer to enjoy the event to the fullest without any </a:t>
            </a:r>
            <a:r>
              <a:rPr lang="en-US" altLang="en-IN" sz="2800">
                <a:solidFill>
                  <a:schemeClr val="bg2"/>
                </a:solidFill>
                <a:effectLst>
                  <a:innerShdw blurRad="63500" dist="50800" dir="13500000">
                    <a:srgbClr val="000000">
                      <a:alpha val="50000"/>
                    </a:srgbClr>
                  </a:innerShdw>
                </a:effectLst>
              </a:rPr>
              <a:t>s</a:t>
            </a:r>
            <a:r>
              <a:rPr lang="en-IN" altLang="en-US" sz="2800">
                <a:solidFill>
                  <a:schemeClr val="bg2"/>
                </a:solidFill>
                <a:effectLst>
                  <a:innerShdw blurRad="63500" dist="50800" dir="13500000">
                    <a:srgbClr val="000000">
                      <a:alpha val="50000"/>
                    </a:srgbClr>
                  </a:innerShdw>
                </a:effectLst>
              </a:rPr>
              <a:t>tress or load .</a:t>
            </a:r>
            <a:endParaRPr lang="en-IN" altLang="en-US" sz="2800">
              <a:solidFill>
                <a:schemeClr val="bg2"/>
              </a:solidFill>
              <a:effectLst>
                <a:innerShdw blurRad="63500" dist="50800" dir="13500000">
                  <a:srgbClr val="000000">
                    <a:alpha val="50000"/>
                  </a:srgbClr>
                </a:innerShdw>
              </a:effectLst>
            </a:endParaRPr>
          </a:p>
          <a:p>
            <a:pPr marL="457200" indent="-457200">
              <a:buFont typeface="Arial" panose="020B0604020202020204" pitchFamily="34" charset="0"/>
              <a:buChar char="•"/>
            </a:pPr>
            <a:endParaRPr lang="en-IN" altLang="en-US" sz="2800">
              <a:solidFill>
                <a:schemeClr val="bg2"/>
              </a:solidFill>
              <a:effectLst>
                <a:innerShdw blurRad="63500" dist="50800" dir="13500000">
                  <a:srgbClr val="000000">
                    <a:alpha val="50000"/>
                  </a:srgbClr>
                </a:innerShdw>
              </a:effectLst>
            </a:endParaRPr>
          </a:p>
          <a:p>
            <a:pPr marL="457200" indent="-457200">
              <a:buFont typeface="Arial" panose="020B0604020202020204" pitchFamily="34" charset="0"/>
              <a:buChar char="•"/>
            </a:pPr>
            <a:r>
              <a:rPr lang="en-IN" altLang="en-US" sz="2800">
                <a:solidFill>
                  <a:schemeClr val="bg2"/>
                </a:solidFill>
                <a:effectLst>
                  <a:innerShdw blurRad="63500" dist="50800" dir="13500000">
                    <a:srgbClr val="000000">
                      <a:alpha val="50000"/>
                    </a:srgbClr>
                  </a:innerShdw>
                </a:effectLst>
              </a:rPr>
              <a:t>In this website there are number of options and event that we organize and this is a one step solution for every type of event.  </a:t>
            </a:r>
            <a:endParaRPr lang="en-IN" alt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0" y="-18415"/>
            <a:ext cx="12211050" cy="6894830"/>
          </a:xfrm>
          <a:prstGeom prst="rect">
            <a:avLst/>
          </a:prstGeom>
        </p:spPr>
      </p:pic>
      <p:sp>
        <p:nvSpPr>
          <p:cNvPr id="4" name="Text Box 3"/>
          <p:cNvSpPr txBox="1"/>
          <p:nvPr/>
        </p:nvSpPr>
        <p:spPr>
          <a:xfrm>
            <a:off x="457200" y="409575"/>
            <a:ext cx="7277100" cy="922020"/>
          </a:xfrm>
          <a:prstGeom prst="rect">
            <a:avLst/>
          </a:prstGeom>
          <a:noFill/>
        </p:spPr>
        <p:txBody>
          <a:bodyPr wrap="square" rtlCol="0">
            <a:spAutoFit/>
            <a:scene3d>
              <a:camera prst="orthographicFront"/>
              <a:lightRig rig="threePt" dir="t"/>
            </a:scene3d>
          </a:bodyPr>
          <a:p>
            <a:r>
              <a:rPr lang="en-IN" altLang="en-US" sz="5400">
                <a:solidFill>
                  <a:schemeClr val="bg2"/>
                </a:solidFill>
                <a:effectLst>
                  <a:innerShdw blurRad="63500" dist="50800" dir="13500000">
                    <a:srgbClr val="000000">
                      <a:alpha val="50000"/>
                    </a:srgbClr>
                  </a:innerShdw>
                </a:effectLst>
              </a:rPr>
              <a:t>CONCLUSION:</a:t>
            </a:r>
            <a:endParaRPr lang="en-IN" altLang="en-US" sz="5400">
              <a:solidFill>
                <a:schemeClr val="bg2"/>
              </a:solidFill>
              <a:effectLst>
                <a:innerShdw blurRad="63500" dist="50800" dir="13500000">
                  <a:srgbClr val="000000">
                    <a:alpha val="50000"/>
                  </a:srgbClr>
                </a:innerShdw>
              </a:effectLst>
            </a:endParaRPr>
          </a:p>
        </p:txBody>
      </p:sp>
      <p:sp>
        <p:nvSpPr>
          <p:cNvPr id="5" name="Text Box 4"/>
          <p:cNvSpPr txBox="1"/>
          <p:nvPr/>
        </p:nvSpPr>
        <p:spPr>
          <a:xfrm>
            <a:off x="457200" y="3076575"/>
            <a:ext cx="10001250" cy="2553335"/>
          </a:xfrm>
          <a:prstGeom prst="rect">
            <a:avLst/>
          </a:prstGeom>
          <a:noFill/>
        </p:spPr>
        <p:txBody>
          <a:bodyPr wrap="square" rtlCol="0">
            <a:spAutoFit/>
          </a:bodyPr>
          <a:p>
            <a:r>
              <a:rPr lang="en-US" sz="3200">
                <a:solidFill>
                  <a:schemeClr val="bg2"/>
                </a:solidFill>
                <a:effectLst>
                  <a:innerShdw blurRad="63500" dist="50800" dir="13500000">
                    <a:srgbClr val="000000">
                      <a:alpha val="50000"/>
                    </a:srgbClr>
                  </a:innerShdw>
                </a:effectLst>
              </a:rPr>
              <a:t>All the python, Django and html concepts were thoroughly studied and applied .This website will be providing simplest and finest way to book your events and we will try to provide best experiences for you. Occasions are there to make memories. So leave the work on us</a:t>
            </a:r>
            <a:r>
              <a:rPr lang="en-US" sz="3200"/>
              <a:t> </a:t>
            </a:r>
            <a:r>
              <a:rPr lang="en-US"/>
              <a:t>.</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background-for-ppt_190136"/>
          <p:cNvPicPr/>
          <p:nvPr>
            <p:ph idx="1"/>
          </p:nvPr>
        </p:nvPicPr>
        <p:blipFill>
          <a:blip r:embed="rId1"/>
          <a:stretch>
            <a:fillRect/>
          </a:stretch>
        </p:blipFill>
        <p:spPr>
          <a:xfrm>
            <a:off x="-5715" y="34290"/>
            <a:ext cx="12495530" cy="6789420"/>
          </a:xfrm>
          <a:prstGeom prst="rect">
            <a:avLst/>
          </a:prstGeom>
        </p:spPr>
      </p:pic>
      <p:sp>
        <p:nvSpPr>
          <p:cNvPr id="5" name="Text Box 4"/>
          <p:cNvSpPr txBox="1"/>
          <p:nvPr/>
        </p:nvSpPr>
        <p:spPr>
          <a:xfrm>
            <a:off x="637540" y="415290"/>
            <a:ext cx="7146925" cy="2122805"/>
          </a:xfrm>
          <a:prstGeom prst="rect">
            <a:avLst/>
          </a:prstGeom>
          <a:noFill/>
        </p:spPr>
        <p:txBody>
          <a:bodyPr wrap="square" rtlCol="0">
            <a:spAutoFit/>
            <a:scene3d>
              <a:camera prst="orthographicFront"/>
              <a:lightRig rig="threePt" dir="t"/>
            </a:scene3d>
          </a:bodyPr>
          <a:p>
            <a:r>
              <a:rPr lang="en-IN" altLang="en-US" sz="6600">
                <a:solidFill>
                  <a:schemeClr val="bg2"/>
                </a:solidFill>
                <a:effectLst>
                  <a:innerShdw blurRad="63500" dist="50800" dir="13500000">
                    <a:srgbClr val="000000">
                      <a:alpha val="50000"/>
                    </a:srgbClr>
                  </a:innerShdw>
                </a:effectLst>
              </a:rPr>
              <a:t>Articles referred:</a:t>
            </a:r>
            <a:endParaRPr lang="en-IN" altLang="en-US" sz="6600">
              <a:solidFill>
                <a:schemeClr val="bg2"/>
              </a:solidFill>
              <a:effectLst>
                <a:innerShdw blurRad="63500" dist="50800" dir="13500000">
                  <a:srgbClr val="000000">
                    <a:alpha val="50000"/>
                  </a:srgbClr>
                </a:innerShdw>
              </a:effectLst>
            </a:endParaRPr>
          </a:p>
          <a:p>
            <a:r>
              <a:rPr lang="en-IN" altLang="en-US" sz="6600">
                <a:solidFill>
                  <a:schemeClr val="bg2"/>
                </a:solidFill>
                <a:effectLst>
                  <a:innerShdw blurRad="63500" dist="50800" dir="13500000">
                    <a:srgbClr val="000000">
                      <a:alpha val="50000"/>
                    </a:srgbClr>
                  </a:innerShdw>
                </a:effectLst>
              </a:rPr>
              <a:t> </a:t>
            </a:r>
            <a:r>
              <a:rPr lang="en-IN" altLang="en-US" sz="4800">
                <a:solidFill>
                  <a:schemeClr val="bg2"/>
                </a:solidFill>
                <a:effectLst>
                  <a:innerShdw blurRad="63500" dist="50800" dir="13500000">
                    <a:srgbClr val="000000">
                      <a:alpha val="50000"/>
                    </a:srgbClr>
                  </a:innerShdw>
                </a:effectLst>
              </a:rPr>
              <a:t> </a:t>
            </a:r>
            <a:endParaRPr lang="en-IN" altLang="en-US">
              <a:solidFill>
                <a:schemeClr val="bg2"/>
              </a:solidFill>
              <a:effectLst>
                <a:innerShdw blurRad="63500" dist="50800" dir="13500000">
                  <a:srgbClr val="000000">
                    <a:alpha val="50000"/>
                  </a:srgbClr>
                </a:innerShdw>
              </a:effectLst>
            </a:endParaRPr>
          </a:p>
        </p:txBody>
      </p:sp>
      <p:sp>
        <p:nvSpPr>
          <p:cNvPr id="6" name="Text Box 5"/>
          <p:cNvSpPr txBox="1"/>
          <p:nvPr/>
        </p:nvSpPr>
        <p:spPr>
          <a:xfrm>
            <a:off x="760730" y="1596390"/>
            <a:ext cx="7023735" cy="1599565"/>
          </a:xfrm>
          <a:prstGeom prst="rect">
            <a:avLst/>
          </a:prstGeom>
          <a:noFill/>
        </p:spPr>
        <p:txBody>
          <a:bodyPr wrap="square" rtlCol="0">
            <a:spAutoFit/>
          </a:bodyPr>
          <a:p>
            <a:pPr marL="285750" indent="-285750">
              <a:buFont typeface="Arial" panose="020B0604020202020204" pitchFamily="34" charset="0"/>
              <a:buChar char="•"/>
            </a:pPr>
            <a:r>
              <a:rPr lang="en-IN" sz="2000" dirty="0" smtClean="0">
                <a:solidFill>
                  <a:schemeClr val="bg2"/>
                </a:solidFill>
                <a:effectLst>
                  <a:innerShdw blurRad="63500" dist="50800" dir="13500000">
                    <a:srgbClr val="000000">
                      <a:alpha val="50000"/>
                    </a:srgbClr>
                  </a:innerShdw>
                </a:effectLst>
                <a:sym typeface="+mn-ea"/>
              </a:rPr>
              <a:t>Ariel Ortiz “Web development with Python and </a:t>
            </a:r>
            <a:r>
              <a:rPr lang="en-IN" sz="2000" dirty="0">
                <a:solidFill>
                  <a:schemeClr val="bg2"/>
                </a:solidFill>
                <a:effectLst>
                  <a:innerShdw blurRad="63500" dist="50800" dir="13500000">
                    <a:srgbClr val="000000">
                      <a:alpha val="50000"/>
                    </a:srgbClr>
                  </a:innerShdw>
                </a:effectLst>
                <a:sym typeface="+mn-ea"/>
              </a:rPr>
              <a:t>D</a:t>
            </a:r>
            <a:r>
              <a:rPr lang="en-IN" sz="2000" dirty="0" smtClean="0">
                <a:solidFill>
                  <a:schemeClr val="bg2"/>
                </a:solidFill>
                <a:effectLst>
                  <a:innerShdw blurRad="63500" dist="50800" dir="13500000">
                    <a:srgbClr val="000000">
                      <a:alpha val="50000"/>
                    </a:srgbClr>
                  </a:innerShdw>
                </a:effectLst>
                <a:sym typeface="+mn-ea"/>
              </a:rPr>
              <a:t>jango”, February 2012</a:t>
            </a:r>
            <a:endParaRPr lang="en-IN" sz="2000" dirty="0" smtClean="0">
              <a:solidFill>
                <a:schemeClr val="bg2"/>
              </a:solidFill>
              <a:effectLst>
                <a:innerShdw blurRad="63500" dist="50800" dir="13500000">
                  <a:srgbClr val="000000">
                    <a:alpha val="50000"/>
                  </a:srgbClr>
                </a:innerShdw>
              </a:effectLst>
              <a:sym typeface="+mn-ea"/>
            </a:endParaRPr>
          </a:p>
          <a:p>
            <a:pPr marL="285750" indent="-285750">
              <a:buFont typeface="Arial" panose="020B0604020202020204" pitchFamily="34" charset="0"/>
              <a:buChar char="•"/>
            </a:pPr>
            <a:endParaRPr lang="en-IN" sz="2000" dirty="0" smtClean="0">
              <a:solidFill>
                <a:schemeClr val="bg2"/>
              </a:solidFill>
              <a:effectLst>
                <a:innerShdw blurRad="63500" dist="50800" dir="13500000">
                  <a:srgbClr val="000000">
                    <a:alpha val="50000"/>
                  </a:srgbClr>
                </a:innerShdw>
              </a:effectLst>
              <a:sym typeface="+mn-ea"/>
            </a:endParaRPr>
          </a:p>
          <a:p>
            <a:pPr marL="285750" indent="-285750">
              <a:buFont typeface="Arial" panose="020B0604020202020204" pitchFamily="34" charset="0"/>
              <a:buChar char="•"/>
            </a:pPr>
            <a:r>
              <a:rPr lang="en-IN" sz="2000" dirty="0" smtClean="0">
                <a:solidFill>
                  <a:schemeClr val="bg2"/>
                </a:solidFill>
                <a:effectLst>
                  <a:innerShdw blurRad="63500" dist="50800" dir="13500000">
                    <a:srgbClr val="000000">
                      <a:alpha val="50000"/>
                    </a:srgbClr>
                  </a:innerShdw>
                </a:effectLst>
                <a:sym typeface="+mn-ea"/>
              </a:rPr>
              <a:t>Carl Burch “Django, a web framework using python”, May 2010</a:t>
            </a:r>
            <a:endParaRPr lang="en-IN" sz="2000" dirty="0" smtClean="0">
              <a:solidFill>
                <a:schemeClr val="bg2"/>
              </a:solidFill>
              <a:effectLst>
                <a:innerShdw blurRad="63500" dist="50800" dir="13500000">
                  <a:srgbClr val="000000">
                    <a:alpha val="50000"/>
                  </a:srgbClr>
                </a:innerShdw>
              </a:effectLst>
            </a:endParaRPr>
          </a:p>
          <a:p>
            <a:pPr marL="0" indent="0">
              <a:buNone/>
            </a:pPr>
            <a:endParaRPr lang="en-US"/>
          </a:p>
        </p:txBody>
      </p:sp>
      <p:sp>
        <p:nvSpPr>
          <p:cNvPr id="7" name="Text Box 6"/>
          <p:cNvSpPr txBox="1"/>
          <p:nvPr/>
        </p:nvSpPr>
        <p:spPr>
          <a:xfrm>
            <a:off x="637540" y="3298190"/>
            <a:ext cx="5827395" cy="1014730"/>
          </a:xfrm>
          <a:prstGeom prst="rect">
            <a:avLst/>
          </a:prstGeom>
          <a:noFill/>
        </p:spPr>
        <p:txBody>
          <a:bodyPr wrap="square" rtlCol="0">
            <a:spAutoFit/>
            <a:scene3d>
              <a:camera prst="orthographicFront"/>
              <a:lightRig rig="threePt" dir="t"/>
            </a:scene3d>
          </a:bodyPr>
          <a:p>
            <a:r>
              <a:rPr lang="en-IN" altLang="en-US" sz="6000">
                <a:solidFill>
                  <a:schemeClr val="bg2"/>
                </a:solidFill>
                <a:effectLst>
                  <a:innerShdw blurRad="63500" dist="50800" dir="13500000">
                    <a:srgbClr val="000000">
                      <a:alpha val="50000"/>
                    </a:srgbClr>
                  </a:innerShdw>
                </a:effectLst>
              </a:rPr>
              <a:t>Research Papers:</a:t>
            </a:r>
            <a:endParaRPr lang="en-IN" altLang="en-US" sz="6000">
              <a:solidFill>
                <a:schemeClr val="bg2"/>
              </a:solidFill>
              <a:effectLst>
                <a:innerShdw blurRad="63500" dist="50800" dir="13500000">
                  <a:srgbClr val="000000">
                    <a:alpha val="50000"/>
                  </a:srgbClr>
                </a:innerShdw>
              </a:effectLst>
            </a:endParaRPr>
          </a:p>
        </p:txBody>
      </p:sp>
      <p:sp>
        <p:nvSpPr>
          <p:cNvPr id="8" name="Text Box 7"/>
          <p:cNvSpPr txBox="1"/>
          <p:nvPr/>
        </p:nvSpPr>
        <p:spPr>
          <a:xfrm>
            <a:off x="852170" y="4509770"/>
            <a:ext cx="8986520" cy="1260475"/>
          </a:xfrm>
          <a:prstGeom prst="rect">
            <a:avLst/>
          </a:prstGeom>
          <a:noFill/>
        </p:spPr>
        <p:txBody>
          <a:bodyPr wrap="square" rtlCol="0">
            <a:spAutoFit/>
          </a:bodyPr>
          <a:p>
            <a:pPr marL="285750" indent="-285750">
              <a:buFont typeface="Arial" panose="020B0604020202020204" pitchFamily="34" charset="0"/>
              <a:buChar char="•"/>
            </a:pPr>
            <a:r>
              <a:rPr lang="en-IN" sz="2000" dirty="0" smtClean="0">
                <a:solidFill>
                  <a:schemeClr val="bg2"/>
                </a:solidFill>
                <a:effectLst>
                  <a:innerShdw blurRad="63500" dist="50800" dir="13500000">
                    <a:srgbClr val="000000">
                      <a:alpha val="50000"/>
                    </a:srgbClr>
                  </a:innerShdw>
                </a:effectLst>
                <a:sym typeface="+mn-ea"/>
              </a:rPr>
              <a:t>Prof</a:t>
            </a:r>
            <a:r>
              <a:rPr lang="en-IN" sz="2000" dirty="0">
                <a:solidFill>
                  <a:schemeClr val="bg2"/>
                </a:solidFill>
                <a:effectLst>
                  <a:innerShdw blurRad="63500" dist="50800" dir="13500000">
                    <a:srgbClr val="000000">
                      <a:alpha val="50000"/>
                    </a:srgbClr>
                  </a:innerShdw>
                </a:effectLst>
                <a:sym typeface="+mn-ea"/>
              </a:rPr>
              <a:t>. B Nithya </a:t>
            </a:r>
            <a:r>
              <a:rPr lang="en-IN" sz="2000" dirty="0" smtClean="0">
                <a:solidFill>
                  <a:schemeClr val="bg2"/>
                </a:solidFill>
                <a:effectLst>
                  <a:innerShdw blurRad="63500" dist="50800" dir="13500000">
                    <a:srgbClr val="000000">
                      <a:alpha val="50000"/>
                    </a:srgbClr>
                  </a:innerShdw>
                </a:effectLst>
                <a:sym typeface="+mn-ea"/>
              </a:rPr>
              <a:t>Ramesh, Aashay </a:t>
            </a:r>
            <a:r>
              <a:rPr lang="en-IN" sz="2000" dirty="0">
                <a:solidFill>
                  <a:schemeClr val="bg2"/>
                </a:solidFill>
                <a:effectLst>
                  <a:innerShdw blurRad="63500" dist="50800" dir="13500000">
                    <a:srgbClr val="000000">
                      <a:alpha val="50000"/>
                    </a:srgbClr>
                  </a:innerShdw>
                </a:effectLst>
                <a:sym typeface="+mn-ea"/>
              </a:rPr>
              <a:t>R </a:t>
            </a:r>
            <a:r>
              <a:rPr lang="en-IN" sz="2000" dirty="0" smtClean="0">
                <a:solidFill>
                  <a:schemeClr val="bg2"/>
                </a:solidFill>
                <a:effectLst>
                  <a:innerShdw blurRad="63500" dist="50800" dir="13500000">
                    <a:srgbClr val="000000">
                      <a:alpha val="50000"/>
                    </a:srgbClr>
                  </a:innerShdw>
                </a:effectLst>
                <a:sym typeface="+mn-ea"/>
              </a:rPr>
              <a:t>Amballi, Vivekananda Mahanta “Django the python web framework”,</a:t>
            </a:r>
            <a:r>
              <a:rPr lang="en-US" sz="2000" dirty="0">
                <a:solidFill>
                  <a:schemeClr val="bg2"/>
                </a:solidFill>
                <a:effectLst>
                  <a:innerShdw blurRad="63500" dist="50800" dir="13500000">
                    <a:srgbClr val="000000">
                      <a:alpha val="50000"/>
                    </a:srgbClr>
                  </a:innerShdw>
                </a:effectLst>
                <a:sym typeface="+mn-ea"/>
              </a:rPr>
              <a:t> Vol. 6, Issue 2, pp: (59-63</a:t>
            </a:r>
            <a:r>
              <a:rPr lang="en-US" sz="2000" dirty="0" smtClean="0">
                <a:solidFill>
                  <a:schemeClr val="bg2"/>
                </a:solidFill>
                <a:effectLst>
                  <a:innerShdw blurRad="63500" dist="50800" dir="13500000">
                    <a:srgbClr val="000000">
                      <a:alpha val="50000"/>
                    </a:srgbClr>
                  </a:innerShdw>
                </a:effectLst>
                <a:sym typeface="+mn-ea"/>
              </a:rPr>
              <a:t>), June 2018</a:t>
            </a:r>
            <a:endParaRPr lang="en-US" dirty="0" smtClean="0"/>
          </a:p>
          <a:p>
            <a:pPr marL="0" indent="0">
              <a:buNone/>
            </a:pPr>
            <a:endParaRPr lang="en-IN" dirty="0" smtClean="0"/>
          </a:p>
          <a:p>
            <a:pPr marL="285750" indent="-285750">
              <a:buFont typeface="Arial" panose="020B0604020202020204" pitchFamily="34" charset="0"/>
              <a:buChar cha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background-for-ppt_190136"/>
          <p:cNvPicPr/>
          <p:nvPr/>
        </p:nvPicPr>
        <p:blipFill>
          <a:blip r:embed="rId1"/>
          <a:stretch>
            <a:fillRect/>
          </a:stretch>
        </p:blipFill>
        <p:spPr>
          <a:xfrm>
            <a:off x="-5715" y="-3810"/>
            <a:ext cx="12190095" cy="6852285"/>
          </a:xfrm>
          <a:prstGeom prst="rect">
            <a:avLst/>
          </a:prstGeom>
        </p:spPr>
      </p:pic>
      <p:sp>
        <p:nvSpPr>
          <p:cNvPr id="5" name="Text Box 4"/>
          <p:cNvSpPr txBox="1"/>
          <p:nvPr/>
        </p:nvSpPr>
        <p:spPr>
          <a:xfrm>
            <a:off x="514985" y="259715"/>
            <a:ext cx="6624955" cy="1014730"/>
          </a:xfrm>
          <a:prstGeom prst="rect">
            <a:avLst/>
          </a:prstGeom>
          <a:noFill/>
        </p:spPr>
        <p:txBody>
          <a:bodyPr wrap="square" rtlCol="0">
            <a:spAutoFit/>
            <a:scene3d>
              <a:camera prst="orthographicFront"/>
              <a:lightRig rig="threePt" dir="t"/>
            </a:scene3d>
          </a:bodyPr>
          <a:p>
            <a:r>
              <a:rPr lang="en-IN" altLang="en-US" sz="6000">
                <a:solidFill>
                  <a:schemeClr val="bg2"/>
                </a:solidFill>
                <a:effectLst>
                  <a:innerShdw blurRad="63500" dist="50800" dir="13500000">
                    <a:srgbClr val="000000">
                      <a:alpha val="50000"/>
                    </a:srgbClr>
                  </a:innerShdw>
                </a:effectLst>
              </a:rPr>
              <a:t>Refrences:</a:t>
            </a:r>
            <a:r>
              <a:rPr lang="en-IN" altLang="en-US">
                <a:solidFill>
                  <a:schemeClr val="bg2"/>
                </a:solidFill>
                <a:effectLst>
                  <a:innerShdw blurRad="63500" dist="50800" dir="13500000">
                    <a:srgbClr val="000000">
                      <a:alpha val="50000"/>
                    </a:srgbClr>
                  </a:innerShdw>
                </a:effectLst>
              </a:rPr>
              <a:t> </a:t>
            </a:r>
            <a:endParaRPr lang="en-IN" altLang="en-US">
              <a:solidFill>
                <a:schemeClr val="bg2"/>
              </a:solidFill>
              <a:effectLst>
                <a:innerShdw blurRad="63500" dist="50800" dir="13500000">
                  <a:srgbClr val="000000">
                    <a:alpha val="50000"/>
                  </a:srgbClr>
                </a:innerShdw>
              </a:effectLst>
            </a:endParaRPr>
          </a:p>
        </p:txBody>
      </p:sp>
      <p:sp>
        <p:nvSpPr>
          <p:cNvPr id="6" name="Text Box 5"/>
          <p:cNvSpPr txBox="1"/>
          <p:nvPr/>
        </p:nvSpPr>
        <p:spPr>
          <a:xfrm>
            <a:off x="630555" y="1445895"/>
            <a:ext cx="8371205" cy="1753235"/>
          </a:xfrm>
          <a:prstGeom prst="rect">
            <a:avLst/>
          </a:prstGeom>
          <a:noFill/>
        </p:spPr>
        <p:txBody>
          <a:bodyPr wrap="square" rtlCol="0">
            <a:spAutoFit/>
            <a:scene3d>
              <a:camera prst="orthographicFront"/>
              <a:lightRig rig="threePt" dir="t"/>
            </a:scene3d>
          </a:bodyPr>
          <a:p>
            <a:pPr marL="285750" indent="-285750">
              <a:buFont typeface="Arial" panose="020B0604020202020204" pitchFamily="34" charset="0"/>
              <a:buChar char="•"/>
            </a:pPr>
            <a:r>
              <a:rPr lang="en-IN" sz="3600" dirty="0" smtClean="0">
                <a:solidFill>
                  <a:schemeClr val="bg2"/>
                </a:solidFill>
                <a:effectLst>
                  <a:innerShdw blurRad="63500" dist="50800" dir="13500000">
                    <a:srgbClr val="000000">
                      <a:alpha val="50000"/>
                    </a:srgbClr>
                  </a:innerShdw>
                </a:effectLst>
              </a:rPr>
              <a:t>http://w3schools.com/</a:t>
            </a:r>
            <a:endParaRPr lang="en-IN" sz="3600" dirty="0" smtClean="0">
              <a:solidFill>
                <a:schemeClr val="bg2"/>
              </a:solidFill>
              <a:effectLst>
                <a:innerShdw blurRad="63500" dist="50800" dir="13500000">
                  <a:srgbClr val="000000">
                    <a:alpha val="50000"/>
                  </a:srgbClr>
                </a:innerShdw>
              </a:effectLst>
            </a:endParaRPr>
          </a:p>
          <a:p>
            <a:pPr marL="285750" indent="-285750">
              <a:buFont typeface="Arial" panose="020B0604020202020204" pitchFamily="34" charset="0"/>
              <a:buChar char="•"/>
            </a:pPr>
            <a:r>
              <a:rPr lang="en-IN" sz="3600" dirty="0">
                <a:solidFill>
                  <a:schemeClr val="bg2"/>
                </a:solidFill>
                <a:effectLst>
                  <a:innerShdw blurRad="63500" dist="50800" dir="13500000">
                    <a:srgbClr val="000000">
                      <a:alpha val="50000"/>
                    </a:srgbClr>
                  </a:innerShdw>
                </a:effectLst>
              </a:rPr>
              <a:t>https://edureka.co/blog/django-tutorial/</a:t>
            </a:r>
            <a:endParaRPr lang="en-IN" sz="3600" dirty="0">
              <a:solidFill>
                <a:schemeClr val="bg2"/>
              </a:solidFill>
              <a:effectLst>
                <a:innerShdw blurRad="63500" dist="50800" dir="13500000">
                  <a:srgbClr val="000000">
                    <a:alpha val="50000"/>
                  </a:srgbClr>
                </a:innerShdw>
              </a:effectLst>
            </a:endParaRPr>
          </a:p>
          <a:p>
            <a:pPr marL="285750" indent="-285750">
              <a:buFont typeface="Arial" panose="020B0604020202020204" pitchFamily="34" charset="0"/>
              <a:buChar char="•"/>
            </a:pPr>
            <a:endParaRPr lang="en-IN" sz="3600" dirty="0">
              <a:solidFill>
                <a:schemeClr val="bg2"/>
              </a:solidFill>
              <a:effectLst>
                <a:innerShdw blurRad="63500" dist="50800" dir="13500000">
                  <a:srgbClr val="000000">
                    <a:alpha val="50000"/>
                  </a:srgbClr>
                </a:innerShdw>
              </a:effectLst>
            </a:endParaRPr>
          </a:p>
        </p:txBody>
      </p:sp>
      <p:sp>
        <p:nvSpPr>
          <p:cNvPr id="8" name="Text Box 7"/>
          <p:cNvSpPr txBox="1"/>
          <p:nvPr/>
        </p:nvSpPr>
        <p:spPr>
          <a:xfrm>
            <a:off x="514985" y="3533140"/>
            <a:ext cx="6942455" cy="922020"/>
          </a:xfrm>
          <a:prstGeom prst="rect">
            <a:avLst/>
          </a:prstGeom>
          <a:noFill/>
        </p:spPr>
        <p:txBody>
          <a:bodyPr wrap="square" rtlCol="0">
            <a:spAutoFit/>
            <a:scene3d>
              <a:camera prst="orthographicFront"/>
              <a:lightRig rig="threePt" dir="t"/>
            </a:scene3d>
          </a:bodyPr>
          <a:p>
            <a:r>
              <a:rPr lang="en-IN" altLang="en-US" sz="5400">
                <a:solidFill>
                  <a:schemeClr val="bg2"/>
                </a:solidFill>
                <a:effectLst>
                  <a:innerShdw blurRad="63500" dist="50800" dir="13500000">
                    <a:srgbClr val="000000">
                      <a:alpha val="50000"/>
                    </a:srgbClr>
                  </a:innerShdw>
                </a:effectLst>
              </a:rPr>
              <a:t>Designs Referred:</a:t>
            </a:r>
            <a:endParaRPr lang="en-IN" altLang="en-US" sz="5400">
              <a:solidFill>
                <a:schemeClr val="bg2"/>
              </a:solidFill>
              <a:effectLst>
                <a:innerShdw blurRad="63500" dist="50800" dir="13500000">
                  <a:srgbClr val="000000">
                    <a:alpha val="50000"/>
                  </a:srgbClr>
                </a:innerShdw>
              </a:effectLst>
            </a:endParaRPr>
          </a:p>
        </p:txBody>
      </p:sp>
      <p:sp>
        <p:nvSpPr>
          <p:cNvPr id="9" name="Text Box 8"/>
          <p:cNvSpPr txBox="1"/>
          <p:nvPr/>
        </p:nvSpPr>
        <p:spPr>
          <a:xfrm>
            <a:off x="782955" y="4562475"/>
            <a:ext cx="7253605" cy="953135"/>
          </a:xfrm>
          <a:prstGeom prst="rect">
            <a:avLst/>
          </a:prstGeom>
          <a:noFill/>
        </p:spPr>
        <p:txBody>
          <a:bodyPr wrap="square" rtlCol="0">
            <a:spAutoFit/>
            <a:scene3d>
              <a:camera prst="orthographicFront"/>
              <a:lightRig rig="threePt" dir="t"/>
            </a:scene3d>
          </a:bodyPr>
          <a:p>
            <a:pPr marL="285750" indent="-285750">
              <a:buFont typeface="Arial" panose="020B0604020202020204" pitchFamily="34" charset="0"/>
              <a:buChar char="•"/>
            </a:pPr>
            <a:r>
              <a:rPr lang="en-IN" altLang="en-US" sz="2800">
                <a:solidFill>
                  <a:schemeClr val="bg2"/>
                </a:solidFill>
                <a:effectLst>
                  <a:innerShdw blurRad="63500" dist="50800" dir="13500000">
                    <a:srgbClr val="000000">
                      <a:alpha val="50000"/>
                    </a:srgbClr>
                  </a:innerShdw>
                </a:effectLst>
              </a:rPr>
              <a:t>https://www.zomato.in/</a:t>
            </a:r>
            <a:endParaRPr lang="en-IN" altLang="en-US" sz="2800">
              <a:solidFill>
                <a:schemeClr val="bg2"/>
              </a:solidFill>
              <a:effectLst>
                <a:innerShdw blurRad="63500" dist="50800" dir="13500000">
                  <a:srgbClr val="000000">
                    <a:alpha val="50000"/>
                  </a:srgbClr>
                </a:innerShdw>
              </a:effectLst>
            </a:endParaRPr>
          </a:p>
          <a:p>
            <a:pPr marL="285750" indent="-285750">
              <a:buFont typeface="Arial" panose="020B0604020202020204" pitchFamily="34" charset="0"/>
              <a:buChar char="•"/>
            </a:pPr>
            <a:r>
              <a:rPr lang="en-IN" altLang="en-US" sz="2800">
                <a:solidFill>
                  <a:schemeClr val="bg2"/>
                </a:solidFill>
                <a:effectLst>
                  <a:innerShdw blurRad="63500" dist="50800" dir="13500000">
                    <a:srgbClr val="000000">
                      <a:alpha val="50000"/>
                    </a:srgbClr>
                  </a:innerShdw>
                </a:effectLst>
              </a:rPr>
              <a:t>https://www.goibibo.com?</a:t>
            </a:r>
            <a:endParaRPr lang="en-IN" alt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background-for-ppt_190136"/>
          <p:cNvPicPr/>
          <p:nvPr/>
        </p:nvPicPr>
        <p:blipFill>
          <a:blip r:embed="rId1"/>
          <a:stretch>
            <a:fillRect/>
          </a:stretch>
        </p:blipFill>
        <p:spPr>
          <a:xfrm>
            <a:off x="-5715" y="-3810"/>
            <a:ext cx="12190095" cy="6852285"/>
          </a:xfrm>
          <a:prstGeom prst="rect">
            <a:avLst/>
          </a:prstGeom>
        </p:spPr>
      </p:pic>
      <p:sp>
        <p:nvSpPr>
          <p:cNvPr id="5" name="Text Box 4"/>
          <p:cNvSpPr txBox="1"/>
          <p:nvPr/>
        </p:nvSpPr>
        <p:spPr>
          <a:xfrm>
            <a:off x="2472055" y="2567305"/>
            <a:ext cx="6624955" cy="1568450"/>
          </a:xfrm>
          <a:prstGeom prst="rect">
            <a:avLst/>
          </a:prstGeom>
          <a:noFill/>
        </p:spPr>
        <p:txBody>
          <a:bodyPr wrap="square" rtlCol="0">
            <a:spAutoFit/>
            <a:scene3d>
              <a:camera prst="orthographicFront"/>
              <a:lightRig rig="threePt" dir="t"/>
            </a:scene3d>
          </a:bodyPr>
          <a:p>
            <a:r>
              <a:rPr lang="en-US" altLang="en-IN" sz="9600">
                <a:solidFill>
                  <a:schemeClr val="bg2"/>
                </a:solidFill>
                <a:effectLst>
                  <a:innerShdw blurRad="63500" dist="50800" dir="13500000">
                    <a:srgbClr val="000000">
                      <a:alpha val="50000"/>
                    </a:srgbClr>
                  </a:innerShdw>
                </a:effectLst>
              </a:rPr>
              <a:t>THANK YOU</a:t>
            </a:r>
            <a:r>
              <a:rPr lang="en-IN" altLang="en-US" sz="9600">
                <a:solidFill>
                  <a:schemeClr val="bg2"/>
                </a:solidFill>
                <a:effectLst>
                  <a:innerShdw blurRad="63500" dist="50800" dir="13500000">
                    <a:srgbClr val="000000">
                      <a:alpha val="50000"/>
                    </a:srgbClr>
                  </a:innerShdw>
                </a:effectLst>
              </a:rPr>
              <a:t> </a:t>
            </a:r>
            <a:endParaRPr lang="en-IN" altLang="en-US" sz="9600">
              <a:solidFill>
                <a:schemeClr val="bg2"/>
              </a:solidFill>
              <a:effectLst>
                <a:innerShdw blurRad="63500" dist="50800" dir="13500000">
                  <a:srgbClr val="000000">
                    <a:alpha val="50000"/>
                  </a:srgbClr>
                </a:innerShdw>
              </a:effectLst>
            </a:endParaRPr>
          </a:p>
        </p:txBody>
      </p:sp>
      <p:sp>
        <p:nvSpPr>
          <p:cNvPr id="6" name="Text Box 5"/>
          <p:cNvSpPr txBox="1"/>
          <p:nvPr/>
        </p:nvSpPr>
        <p:spPr>
          <a:xfrm>
            <a:off x="630555" y="1445895"/>
            <a:ext cx="8371205" cy="645160"/>
          </a:xfrm>
          <a:prstGeom prst="rect">
            <a:avLst/>
          </a:prstGeom>
          <a:noFill/>
        </p:spPr>
        <p:txBody>
          <a:bodyPr wrap="square" rtlCol="0">
            <a:spAutoFit/>
            <a:scene3d>
              <a:camera prst="orthographicFront"/>
              <a:lightRig rig="threePt" dir="t"/>
            </a:scene3d>
          </a:bodyPr>
          <a:p>
            <a:pPr marL="285750" indent="-285750">
              <a:buFont typeface="Arial" panose="020B0604020202020204" pitchFamily="34" charset="0"/>
              <a:buChar char="•"/>
            </a:pPr>
            <a:endParaRPr lang="en-IN" sz="3600" dirty="0">
              <a:solidFill>
                <a:schemeClr val="bg2"/>
              </a:solidFill>
              <a:effectLst>
                <a:innerShdw blurRad="63500" dist="50800" dir="13500000">
                  <a:srgbClr val="000000">
                    <a:alpha val="50000"/>
                  </a:srgbClr>
                </a:innerShdw>
              </a:effectLst>
            </a:endParaRPr>
          </a:p>
        </p:txBody>
      </p:sp>
      <p:sp>
        <p:nvSpPr>
          <p:cNvPr id="8" name="Text Box 7"/>
          <p:cNvSpPr txBox="1"/>
          <p:nvPr/>
        </p:nvSpPr>
        <p:spPr>
          <a:xfrm>
            <a:off x="514985" y="3533140"/>
            <a:ext cx="6942455" cy="922020"/>
          </a:xfrm>
          <a:prstGeom prst="rect">
            <a:avLst/>
          </a:prstGeom>
          <a:noFill/>
        </p:spPr>
        <p:txBody>
          <a:bodyPr wrap="square" rtlCol="0">
            <a:spAutoFit/>
            <a:scene3d>
              <a:camera prst="orthographicFront"/>
              <a:lightRig rig="threePt" dir="t"/>
            </a:scene3d>
          </a:bodyPr>
          <a:p>
            <a:endParaRPr lang="en-IN" altLang="en-US" sz="5400">
              <a:solidFill>
                <a:schemeClr val="bg2"/>
              </a:solidFill>
              <a:effectLst>
                <a:innerShdw blurRad="63500" dist="50800" dir="13500000">
                  <a:srgbClr val="000000">
                    <a:alpha val="50000"/>
                  </a:srgbClr>
                </a:innerShdw>
              </a:effectLst>
            </a:endParaRPr>
          </a:p>
        </p:txBody>
      </p:sp>
      <p:sp>
        <p:nvSpPr>
          <p:cNvPr id="9" name="Text Box 8"/>
          <p:cNvSpPr txBox="1"/>
          <p:nvPr/>
        </p:nvSpPr>
        <p:spPr>
          <a:xfrm>
            <a:off x="782955" y="4562475"/>
            <a:ext cx="7253605" cy="521970"/>
          </a:xfrm>
          <a:prstGeom prst="rect">
            <a:avLst/>
          </a:prstGeom>
          <a:noFill/>
        </p:spPr>
        <p:txBody>
          <a:bodyPr wrap="square" rtlCol="0">
            <a:spAutoFit/>
            <a:scene3d>
              <a:camera prst="orthographicFront"/>
              <a:lightRig rig="threePt" dir="t"/>
            </a:scene3d>
          </a:bodyPr>
          <a:p>
            <a:pPr marL="285750" indent="-285750">
              <a:buFont typeface="Arial" panose="020B0604020202020204" pitchFamily="34" charset="0"/>
              <a:buChar char="•"/>
            </a:pPr>
            <a:endParaRPr lang="en-IN" alt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homepage"/>
          <p:cNvPicPr/>
          <p:nvPr>
            <p:ph idx="1"/>
          </p:nvPr>
        </p:nvPicPr>
        <p:blipFill>
          <a:blip r:embed="rId1"/>
          <a:stretch>
            <a:fillRect/>
          </a:stretch>
        </p:blipFill>
        <p:spPr>
          <a:xfrm>
            <a:off x="10160" y="-5080"/>
            <a:ext cx="12202160" cy="68160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background-for-ppt_190136"/>
          <p:cNvPicPr/>
          <p:nvPr>
            <p:ph idx="1"/>
          </p:nvPr>
        </p:nvPicPr>
        <p:blipFill>
          <a:blip r:embed="rId1"/>
          <a:stretch>
            <a:fillRect/>
          </a:stretch>
        </p:blipFill>
        <p:spPr>
          <a:xfrm>
            <a:off x="7620" y="1905"/>
            <a:ext cx="12167870" cy="6865620"/>
          </a:xfrm>
          <a:prstGeom prst="rect">
            <a:avLst/>
          </a:prstGeom>
        </p:spPr>
      </p:pic>
      <p:sp>
        <p:nvSpPr>
          <p:cNvPr id="5" name="Text Box 4"/>
          <p:cNvSpPr txBox="1"/>
          <p:nvPr/>
        </p:nvSpPr>
        <p:spPr>
          <a:xfrm>
            <a:off x="551180" y="245745"/>
            <a:ext cx="6977380" cy="2122805"/>
          </a:xfrm>
          <a:prstGeom prst="rect">
            <a:avLst/>
          </a:prstGeom>
          <a:noFill/>
        </p:spPr>
        <p:txBody>
          <a:bodyPr wrap="square" rtlCol="0">
            <a:spAutoFit/>
          </a:bodyPr>
          <a:p>
            <a:pPr indent="0" algn="l">
              <a:lnSpc>
                <a:spcPct val="110000"/>
              </a:lnSpc>
              <a:buNone/>
            </a:pPr>
            <a:r>
              <a:rPr lang="en-IN" altLang="en-US" sz="6000">
                <a:solidFill>
                  <a:schemeClr val="bg2"/>
                </a:solidFill>
                <a:effectLst>
                  <a:innerShdw blurRad="63500" dist="50800" dir="13500000">
                    <a:srgbClr val="000000">
                      <a:alpha val="50000"/>
                    </a:srgbClr>
                  </a:innerShdw>
                </a:effectLst>
                <a:cs typeface="+mn-lt"/>
              </a:rPr>
              <a:t>WHY AFFAIRS TOP REMEMBER?</a:t>
            </a:r>
            <a:endParaRPr lang="en-IN" altLang="en-US" sz="6000">
              <a:solidFill>
                <a:schemeClr val="bg2"/>
              </a:solidFill>
              <a:effectLst>
                <a:innerShdw blurRad="63500" dist="50800" dir="13500000">
                  <a:srgbClr val="000000">
                    <a:alpha val="50000"/>
                  </a:srgbClr>
                </a:innerShdw>
              </a:effectLst>
              <a:cs typeface="+mn-lt"/>
            </a:endParaRPr>
          </a:p>
        </p:txBody>
      </p:sp>
      <p:sp>
        <p:nvSpPr>
          <p:cNvPr id="6" name="Text Box 5"/>
          <p:cNvSpPr txBox="1"/>
          <p:nvPr/>
        </p:nvSpPr>
        <p:spPr>
          <a:xfrm>
            <a:off x="838200" y="2660015"/>
            <a:ext cx="10919460" cy="3538220"/>
          </a:xfrm>
          <a:prstGeom prst="rect">
            <a:avLst/>
          </a:prstGeom>
          <a:noFill/>
        </p:spPr>
        <p:txBody>
          <a:bodyPr wrap="square" rtlCol="0">
            <a:spAutoFit/>
          </a:bodyPr>
          <a:p>
            <a:pPr indent="0">
              <a:buNone/>
            </a:pPr>
            <a:r>
              <a:rPr lang="en-US" sz="2800">
                <a:solidFill>
                  <a:schemeClr val="bg2"/>
                </a:solidFill>
                <a:effectLst>
                  <a:innerShdw blurRad="63500" dist="50800" dir="13500000">
                    <a:srgbClr val="000000">
                      <a:alpha val="50000"/>
                    </a:srgbClr>
                  </a:innerShdw>
                </a:effectLst>
              </a:rPr>
              <a:t>The idea of  event organinzing  website striked our minds when we were organinzing Fresher's party in our college . We faced a lot of problems in managing the event and realized we missed a lot in party.We saw there are number of websites only focusing on wedding so we decided to built a website that will give equal importance to every event. </a:t>
            </a:r>
            <a:endParaRPr lang="en-US" sz="2800">
              <a:solidFill>
                <a:schemeClr val="bg2"/>
              </a:solidFill>
              <a:effectLst>
                <a:innerShdw blurRad="63500" dist="50800" dir="13500000">
                  <a:srgbClr val="000000">
                    <a:alpha val="50000"/>
                  </a:srgbClr>
                </a:innerShdw>
              </a:effectLst>
            </a:endParaRPr>
          </a:p>
          <a:p>
            <a:pPr marL="457200" indent="-457200">
              <a:buFont typeface="Arial" panose="020B0604020202020204" pitchFamily="34" charset="0"/>
              <a:buChar char="•"/>
            </a:pPr>
            <a:endParaRPr lang="en-US" sz="2800">
              <a:solidFill>
                <a:schemeClr val="bg2"/>
              </a:solidFill>
              <a:effectLst>
                <a:innerShdw blurRad="63500" dist="50800" dir="13500000">
                  <a:srgbClr val="000000">
                    <a:alpha val="50000"/>
                  </a:srgbClr>
                </a:innerShdw>
              </a:effectLst>
            </a:endParaRPr>
          </a:p>
          <a:p>
            <a:r>
              <a:rPr lang="en-US" sz="2800">
                <a:solidFill>
                  <a:schemeClr val="bg2"/>
                </a:solidFill>
                <a:effectLst>
                  <a:innerShdw blurRad="63500" dist="50800" dir="13500000">
                    <a:srgbClr val="000000">
                      <a:alpha val="50000"/>
                    </a:srgbClr>
                  </a:innerShdw>
                </a:effectLst>
              </a:rPr>
              <a:t>We will work on making every event  wheather its Date or a wedding         worth remembering and the maximize the value for money.</a:t>
            </a:r>
            <a:endParaRPr 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6350" y="19050"/>
            <a:ext cx="12205970" cy="6804000"/>
          </a:xfrm>
          <a:prstGeom prst="rect">
            <a:avLst/>
          </a:prstGeom>
        </p:spPr>
      </p:pic>
      <p:sp>
        <p:nvSpPr>
          <p:cNvPr id="3" name="Text Box 2"/>
          <p:cNvSpPr txBox="1"/>
          <p:nvPr/>
        </p:nvSpPr>
        <p:spPr>
          <a:xfrm>
            <a:off x="584835" y="367030"/>
            <a:ext cx="6865620" cy="922020"/>
          </a:xfrm>
          <a:prstGeom prst="rect">
            <a:avLst/>
          </a:prstGeom>
          <a:noFill/>
        </p:spPr>
        <p:txBody>
          <a:bodyPr wrap="square" rtlCol="0">
            <a:spAutoFit/>
            <a:scene3d>
              <a:camera prst="orthographicFront"/>
              <a:lightRig rig="threePt" dir="t"/>
            </a:scene3d>
          </a:bodyPr>
          <a:p>
            <a:r>
              <a:rPr lang="en-IN" altLang="en-US" sz="5400">
                <a:solidFill>
                  <a:schemeClr val="bg2"/>
                </a:solidFill>
                <a:effectLst>
                  <a:innerShdw blurRad="63500" dist="50800" dir="13500000">
                    <a:srgbClr val="000000">
                      <a:alpha val="50000"/>
                    </a:srgbClr>
                  </a:innerShdw>
                </a:effectLst>
              </a:rPr>
              <a:t>What we offer:</a:t>
            </a:r>
            <a:endParaRPr lang="en-IN" altLang="en-US" sz="5400">
              <a:solidFill>
                <a:schemeClr val="bg2"/>
              </a:solidFill>
              <a:effectLst>
                <a:innerShdw blurRad="63500" dist="50800" dir="13500000">
                  <a:srgbClr val="000000">
                    <a:alpha val="50000"/>
                  </a:srgbClr>
                </a:innerShdw>
              </a:effectLst>
            </a:endParaRPr>
          </a:p>
        </p:txBody>
      </p:sp>
      <p:sp>
        <p:nvSpPr>
          <p:cNvPr id="4" name="Text Box 3"/>
          <p:cNvSpPr txBox="1"/>
          <p:nvPr/>
        </p:nvSpPr>
        <p:spPr>
          <a:xfrm>
            <a:off x="760730" y="2099945"/>
            <a:ext cx="10656570" cy="4399915"/>
          </a:xfrm>
          <a:prstGeom prst="rect">
            <a:avLst/>
          </a:prstGeom>
          <a:noFill/>
        </p:spPr>
        <p:txBody>
          <a:bodyPr wrap="square" rtlCol="0">
            <a:spAutoFit/>
          </a:bodyPr>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We have seen a nu</a:t>
            </a:r>
            <a:r>
              <a:rPr lang="en-US" altLang="en-IN" sz="2800">
                <a:solidFill>
                  <a:schemeClr val="bg2"/>
                </a:solidFill>
                <a:effectLst>
                  <a:innerShdw blurRad="63500" dist="50800" dir="13500000">
                    <a:srgbClr val="000000">
                      <a:alpha val="50000"/>
                    </a:srgbClr>
                  </a:innerShdw>
                </a:effectLst>
              </a:rPr>
              <a:t>m</a:t>
            </a:r>
            <a:r>
              <a:rPr lang="en-IN" altLang="en-US" sz="2800">
                <a:solidFill>
                  <a:schemeClr val="bg2"/>
                </a:solidFill>
                <a:effectLst>
                  <a:innerShdw blurRad="63500" dist="50800" dir="13500000">
                    <a:srgbClr val="000000">
                      <a:alpha val="50000"/>
                    </a:srgbClr>
                  </a:innerShdw>
                </a:effectLst>
              </a:rPr>
              <a:t>bers of websites that will plan a wedding but here in a</a:t>
            </a:r>
            <a:r>
              <a:rPr lang="en-US" altLang="en-IN" sz="2800">
                <a:solidFill>
                  <a:schemeClr val="bg2"/>
                </a:solidFill>
                <a:effectLst>
                  <a:innerShdw blurRad="63500" dist="50800" dir="13500000">
                    <a:srgbClr val="000000">
                      <a:alpha val="50000"/>
                    </a:srgbClr>
                  </a:innerShdw>
                </a:effectLst>
              </a:rPr>
              <a:t>ffairs</a:t>
            </a:r>
            <a:r>
              <a:rPr lang="en-IN" altLang="en-US" sz="2800">
                <a:solidFill>
                  <a:schemeClr val="bg2"/>
                </a:solidFill>
                <a:effectLst>
                  <a:innerShdw blurRad="63500" dist="50800" dir="13500000">
                    <a:srgbClr val="000000">
                      <a:alpha val="50000"/>
                    </a:srgbClr>
                  </a:innerShdw>
                </a:effectLst>
              </a:rPr>
              <a:t> to reme</a:t>
            </a:r>
            <a:r>
              <a:rPr lang="en-US" altLang="en-IN" sz="2800">
                <a:solidFill>
                  <a:schemeClr val="bg2"/>
                </a:solidFill>
                <a:effectLst>
                  <a:innerShdw blurRad="63500" dist="50800" dir="13500000">
                    <a:srgbClr val="000000">
                      <a:alpha val="50000"/>
                    </a:srgbClr>
                  </a:innerShdw>
                </a:effectLst>
              </a:rPr>
              <a:t>m</a:t>
            </a:r>
            <a:r>
              <a:rPr lang="en-IN" altLang="en-US" sz="2800">
                <a:solidFill>
                  <a:schemeClr val="bg2"/>
                </a:solidFill>
                <a:effectLst>
                  <a:innerShdw blurRad="63500" dist="50800" dir="13500000">
                    <a:srgbClr val="000000">
                      <a:alpha val="50000"/>
                    </a:srgbClr>
                  </a:innerShdw>
                </a:effectLst>
              </a:rPr>
              <a:t>ber we know there are many other momemts which needs to ne planned.</a:t>
            </a: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So Affairs To Remember will not organ</a:t>
            </a:r>
            <a:r>
              <a:rPr lang="en-US" altLang="en-IN" sz="2800">
                <a:solidFill>
                  <a:schemeClr val="bg2"/>
                </a:solidFill>
                <a:effectLst>
                  <a:innerShdw blurRad="63500" dist="50800" dir="13500000">
                    <a:srgbClr val="000000">
                      <a:alpha val="50000"/>
                    </a:srgbClr>
                  </a:innerShdw>
                </a:effectLst>
              </a:rPr>
              <a:t>i</a:t>
            </a:r>
            <a:r>
              <a:rPr lang="en-IN" altLang="en-US" sz="2800">
                <a:solidFill>
                  <a:schemeClr val="bg2"/>
                </a:solidFill>
                <a:effectLst>
                  <a:innerShdw blurRad="63500" dist="50800" dir="13500000">
                    <a:srgbClr val="000000">
                      <a:alpha val="50000"/>
                    </a:srgbClr>
                  </a:innerShdw>
                </a:effectLst>
              </a:rPr>
              <a:t>ze every kind type of event wheater it is a get together or a birthday party we got you all.</a:t>
            </a: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There are number of good restaurants in our country and we bring best of them for you.Book a table for a date or a family dinner with us and get additional discounts. </a:t>
            </a:r>
            <a:endParaRPr lang="en-IN" altLang="en-US" sz="2800">
              <a:solidFill>
                <a:schemeClr val="bg2"/>
              </a:solidFill>
              <a:effectLst>
                <a:innerShdw blurRad="63500" dist="50800" dir="13500000">
                  <a:srgbClr val="000000">
                    <a:alpha val="50000"/>
                  </a:srgbClr>
                </a:inn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22860" y="10160"/>
            <a:ext cx="12206605" cy="6899910"/>
          </a:xfrm>
          <a:prstGeom prst="rect">
            <a:avLst/>
          </a:prstGeom>
        </p:spPr>
      </p:pic>
      <p:sp>
        <p:nvSpPr>
          <p:cNvPr id="4" name="Text Box 3"/>
          <p:cNvSpPr txBox="1"/>
          <p:nvPr/>
        </p:nvSpPr>
        <p:spPr>
          <a:xfrm>
            <a:off x="115570" y="391160"/>
            <a:ext cx="11685270" cy="3538220"/>
          </a:xfrm>
          <a:prstGeom prst="rect">
            <a:avLst/>
          </a:prstGeom>
          <a:noFill/>
        </p:spPr>
        <p:txBody>
          <a:bodyPr wrap="square" rtlCol="0">
            <a:spAutoFit/>
            <a:scene3d>
              <a:camera prst="orthographicFront"/>
              <a:lightRig rig="threePt" dir="t"/>
            </a:scene3d>
          </a:bodyPr>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Affairs To Remember is the only website which is providing so sma</a:t>
            </a:r>
            <a:r>
              <a:rPr lang="en-US" altLang="en-IN" sz="2800">
                <a:solidFill>
                  <a:schemeClr val="bg2"/>
                </a:solidFill>
                <a:effectLst>
                  <a:innerShdw blurRad="63500" dist="50800" dir="13500000">
                    <a:srgbClr val="000000">
                      <a:alpha val="50000"/>
                    </a:srgbClr>
                  </a:innerShdw>
                </a:effectLst>
              </a:rPr>
              <a:t>l</a:t>
            </a:r>
            <a:r>
              <a:rPr lang="en-IN" altLang="en-US" sz="2800">
                <a:solidFill>
                  <a:schemeClr val="bg2"/>
                </a:solidFill>
                <a:effectLst>
                  <a:innerShdw blurRad="63500" dist="50800" dir="13500000">
                    <a:srgbClr val="000000">
                      <a:alpha val="50000"/>
                    </a:srgbClr>
                  </a:innerShdw>
                </a:effectLst>
              </a:rPr>
              <a:t>l or large events all at same place.</a:t>
            </a: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Large variety of places and themes to choose from.</a:t>
            </a: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Choose best cafe's and restro according to your budget.</a:t>
            </a: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endParaRPr lang="en-IN" altLang="en-US" sz="2800">
              <a:solidFill>
                <a:schemeClr val="bg2"/>
              </a:solidFill>
              <a:effectLst>
                <a:innerShdw blurRad="63500" dist="50800" dir="13500000">
                  <a:srgbClr val="000000">
                    <a:alpha val="50000"/>
                  </a:srgbClr>
                </a:innerShdw>
              </a:effectLst>
            </a:endParaRPr>
          </a:p>
          <a:p>
            <a:pPr marL="457200" indent="-457200">
              <a:buFont typeface="Wingdings" panose="05000000000000000000" charset="0"/>
              <a:buChar char="Ø"/>
            </a:pPr>
            <a:r>
              <a:rPr lang="en-IN" altLang="en-US" sz="2800">
                <a:solidFill>
                  <a:schemeClr val="bg2"/>
                </a:solidFill>
                <a:effectLst>
                  <a:innerShdw blurRad="63500" dist="50800" dir="13500000">
                    <a:srgbClr val="000000">
                      <a:alpha val="50000"/>
                    </a:srgbClr>
                  </a:innerShdw>
                </a:effectLst>
              </a:rPr>
              <a:t> Sit back and enjoy your day because we have got your back . </a:t>
            </a:r>
            <a:endParaRPr lang="en-IN" altLang="en-US" sz="2800">
              <a:solidFill>
                <a:schemeClr val="bg2"/>
              </a:solidFill>
              <a:effectLst>
                <a:innerShdw blurRad="63500" dist="50800" dir="13500000">
                  <a:srgbClr val="000000">
                    <a:alpha val="50000"/>
                  </a:srgbClr>
                </a:innerShdw>
              </a:effectLst>
            </a:endParaRPr>
          </a:p>
        </p:txBody>
      </p:sp>
      <p:sp>
        <p:nvSpPr>
          <p:cNvPr id="5" name="Text Box 4"/>
          <p:cNvSpPr txBox="1"/>
          <p:nvPr/>
        </p:nvSpPr>
        <p:spPr>
          <a:xfrm>
            <a:off x="1052830" y="5089525"/>
            <a:ext cx="9197975" cy="706755"/>
          </a:xfrm>
          <a:prstGeom prst="rect">
            <a:avLst/>
          </a:prstGeom>
          <a:noFill/>
        </p:spPr>
        <p:txBody>
          <a:bodyPr wrap="square" rtlCol="0">
            <a:spAutoFit/>
          </a:bodyPr>
          <a:p>
            <a:r>
              <a:rPr lang="en-IN" altLang="en-US" sz="4000">
                <a:ln w="22225">
                  <a:solidFill>
                    <a:schemeClr val="accent2"/>
                  </a:solidFill>
                  <a:prstDash val="solid"/>
                </a:ln>
                <a:solidFill>
                  <a:schemeClr val="accent2">
                    <a:lumMod val="40000"/>
                    <a:lumOff val="60000"/>
                  </a:schemeClr>
                </a:solidFill>
                <a:effectLst/>
              </a:rPr>
              <a:t>We create nostalgia moments. </a:t>
            </a:r>
            <a:endParaRPr lang="en-IN" altLang="en-US" sz="400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7620" y="-5080"/>
            <a:ext cx="12176760" cy="7508875"/>
          </a:xfrm>
          <a:prstGeom prst="rect">
            <a:avLst/>
          </a:prstGeom>
        </p:spPr>
      </p:pic>
      <p:sp>
        <p:nvSpPr>
          <p:cNvPr id="3" name="Text Box 2"/>
          <p:cNvSpPr txBox="1"/>
          <p:nvPr/>
        </p:nvSpPr>
        <p:spPr>
          <a:xfrm>
            <a:off x="206375" y="121285"/>
            <a:ext cx="9627870" cy="706755"/>
          </a:xfrm>
          <a:prstGeom prst="rect">
            <a:avLst/>
          </a:prstGeom>
          <a:noFill/>
        </p:spPr>
        <p:txBody>
          <a:bodyPr wrap="square" rtlCol="0">
            <a:spAutoFit/>
            <a:scene3d>
              <a:camera prst="orthographicFront"/>
              <a:lightRig rig="threePt" dir="t"/>
            </a:scene3d>
          </a:bodyPr>
          <a:p>
            <a:r>
              <a:rPr lang="en-IN" altLang="en-US" sz="4000">
                <a:solidFill>
                  <a:schemeClr val="bg2"/>
                </a:solidFill>
                <a:effectLst>
                  <a:innerShdw blurRad="63500" dist="50800" dir="13500000">
                    <a:srgbClr val="000000">
                      <a:alpha val="50000"/>
                    </a:srgbClr>
                  </a:innerShdw>
                </a:effectLst>
              </a:rPr>
              <a:t>Block diagram:</a:t>
            </a:r>
            <a:r>
              <a:rPr lang="en-IN" altLang="en-US">
                <a:solidFill>
                  <a:schemeClr val="bg2"/>
                </a:solidFill>
                <a:effectLst>
                  <a:innerShdw blurRad="63500" dist="50800" dir="13500000">
                    <a:srgbClr val="000000">
                      <a:alpha val="50000"/>
                    </a:srgbClr>
                  </a:innerShdw>
                </a:effectLst>
              </a:rPr>
              <a:t> </a:t>
            </a:r>
            <a:endParaRPr lang="en-IN" altLang="en-US">
              <a:solidFill>
                <a:schemeClr val="bg2"/>
              </a:solidFill>
              <a:effectLst>
                <a:innerShdw blurRad="63500" dist="50800" dir="13500000">
                  <a:srgbClr val="000000">
                    <a:alpha val="50000"/>
                  </a:srgbClr>
                </a:innerShdw>
              </a:effectLst>
            </a:endParaRPr>
          </a:p>
        </p:txBody>
      </p:sp>
      <p:sp>
        <p:nvSpPr>
          <p:cNvPr id="4" name="Rectangle 3"/>
          <p:cNvSpPr/>
          <p:nvPr/>
        </p:nvSpPr>
        <p:spPr>
          <a:xfrm>
            <a:off x="206375" y="1073785"/>
            <a:ext cx="2350135" cy="12287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sz="2000" dirty="0" smtClean="0">
                <a:sym typeface="+mn-ea"/>
              </a:rPr>
              <a:t>Load the web project using </a:t>
            </a:r>
            <a:r>
              <a:rPr lang="en-IN" sz="2000" dirty="0">
                <a:sym typeface="+mn-ea"/>
              </a:rPr>
              <a:t>D</a:t>
            </a:r>
            <a:r>
              <a:rPr lang="en-IN" sz="2000" dirty="0" smtClean="0">
                <a:sym typeface="+mn-ea"/>
              </a:rPr>
              <a:t>jango .</a:t>
            </a:r>
            <a:endParaRPr lang="en-IN" dirty="0">
              <a:solidFill>
                <a:schemeClr val="bg1">
                  <a:lumMod val="95000"/>
                  <a:lumOff val="5000"/>
                </a:schemeClr>
              </a:solidFill>
            </a:endParaRPr>
          </a:p>
          <a:p>
            <a:pPr algn="ctr"/>
            <a:endParaRPr lang="en-US"/>
          </a:p>
        </p:txBody>
      </p:sp>
      <p:sp>
        <p:nvSpPr>
          <p:cNvPr id="5" name="Rectangle 4"/>
          <p:cNvSpPr/>
          <p:nvPr/>
        </p:nvSpPr>
        <p:spPr>
          <a:xfrm>
            <a:off x="3832225" y="1073785"/>
            <a:ext cx="2579370" cy="127444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dirty="0" smtClean="0">
                <a:solidFill>
                  <a:schemeClr val="bg1">
                    <a:lumMod val="95000"/>
                    <a:lumOff val="5000"/>
                  </a:schemeClr>
                </a:solidFill>
                <a:sym typeface="+mn-ea"/>
              </a:rPr>
              <a:t>Design the web pages with html and bootstrap</a:t>
            </a:r>
            <a:endParaRPr lang="en-IN" dirty="0">
              <a:solidFill>
                <a:schemeClr val="bg1">
                  <a:lumMod val="95000"/>
                  <a:lumOff val="5000"/>
                </a:schemeClr>
              </a:solidFill>
            </a:endParaRPr>
          </a:p>
          <a:p>
            <a:pPr algn="ctr"/>
            <a:endParaRPr lang="en-US"/>
          </a:p>
        </p:txBody>
      </p:sp>
      <p:sp>
        <p:nvSpPr>
          <p:cNvPr id="6" name="Rectangle 5"/>
          <p:cNvSpPr/>
          <p:nvPr/>
        </p:nvSpPr>
        <p:spPr>
          <a:xfrm>
            <a:off x="7851140" y="1073785"/>
            <a:ext cx="2367280" cy="12287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dirty="0" smtClean="0">
                <a:solidFill>
                  <a:schemeClr val="bg1">
                    <a:lumMod val="95000"/>
                    <a:lumOff val="5000"/>
                  </a:schemeClr>
                </a:solidFill>
                <a:sym typeface="+mn-ea"/>
              </a:rPr>
              <a:t>Code all the processes to be carried out with  python</a:t>
            </a:r>
            <a:endParaRPr lang="en-IN" dirty="0">
              <a:solidFill>
                <a:schemeClr val="bg1">
                  <a:lumMod val="95000"/>
                  <a:lumOff val="5000"/>
                </a:schemeClr>
              </a:solidFill>
            </a:endParaRPr>
          </a:p>
          <a:p>
            <a:pPr algn="ctr"/>
            <a:endParaRPr lang="en-IN" altLang="en-US"/>
          </a:p>
        </p:txBody>
      </p:sp>
      <p:sp>
        <p:nvSpPr>
          <p:cNvPr id="7" name="Rectangle 6"/>
          <p:cNvSpPr/>
          <p:nvPr/>
        </p:nvSpPr>
        <p:spPr>
          <a:xfrm>
            <a:off x="9176385" y="4331970"/>
            <a:ext cx="2277745" cy="142875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dirty="0" smtClean="0">
                <a:solidFill>
                  <a:schemeClr val="bg1">
                    <a:lumMod val="95000"/>
                    <a:lumOff val="5000"/>
                  </a:schemeClr>
                </a:solidFill>
                <a:sym typeface="+mn-ea"/>
              </a:rPr>
              <a:t>Establish a connection with dbsqlite (database)</a:t>
            </a:r>
            <a:endParaRPr lang="en-US"/>
          </a:p>
        </p:txBody>
      </p:sp>
      <p:sp>
        <p:nvSpPr>
          <p:cNvPr id="8" name="Rectangle 7"/>
          <p:cNvSpPr/>
          <p:nvPr/>
        </p:nvSpPr>
        <p:spPr>
          <a:xfrm>
            <a:off x="4748530" y="4331970"/>
            <a:ext cx="2336800" cy="138366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dirty="0" smtClean="0">
                <a:solidFill>
                  <a:schemeClr val="bg1">
                    <a:lumMod val="95000"/>
                    <a:lumOff val="5000"/>
                  </a:schemeClr>
                </a:solidFill>
                <a:sym typeface="+mn-ea"/>
              </a:rPr>
              <a:t>Run this project on a web server</a:t>
            </a:r>
            <a:endParaRPr lang="en-IN" dirty="0">
              <a:solidFill>
                <a:schemeClr val="bg1">
                  <a:lumMod val="95000"/>
                  <a:lumOff val="5000"/>
                </a:schemeClr>
              </a:solidFill>
            </a:endParaRPr>
          </a:p>
          <a:p>
            <a:pPr algn="ctr"/>
            <a:endParaRPr lang="en-US"/>
          </a:p>
        </p:txBody>
      </p:sp>
      <p:sp>
        <p:nvSpPr>
          <p:cNvPr id="10" name="Rectangle 9"/>
          <p:cNvSpPr/>
          <p:nvPr/>
        </p:nvSpPr>
        <p:spPr>
          <a:xfrm>
            <a:off x="571500" y="4331335"/>
            <a:ext cx="1836420" cy="13843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dirty="0" smtClean="0">
                <a:solidFill>
                  <a:schemeClr val="bg1">
                    <a:lumMod val="95000"/>
                    <a:lumOff val="5000"/>
                  </a:schemeClr>
                </a:solidFill>
                <a:sym typeface="+mn-ea"/>
              </a:rPr>
              <a:t>Home page of the  website would be displayed</a:t>
            </a:r>
            <a:endParaRPr lang="en-US"/>
          </a:p>
        </p:txBody>
      </p:sp>
      <p:sp>
        <p:nvSpPr>
          <p:cNvPr id="11" name="Right Arrow 10"/>
          <p:cNvSpPr/>
          <p:nvPr/>
        </p:nvSpPr>
        <p:spPr>
          <a:xfrm>
            <a:off x="2581910" y="1384300"/>
            <a:ext cx="1250315" cy="43116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12" name="Right Arrow 11"/>
          <p:cNvSpPr/>
          <p:nvPr/>
        </p:nvSpPr>
        <p:spPr>
          <a:xfrm>
            <a:off x="6422390" y="1384300"/>
            <a:ext cx="1384300" cy="50609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13" name="Down Arrow 12"/>
          <p:cNvSpPr/>
          <p:nvPr/>
        </p:nvSpPr>
        <p:spPr>
          <a:xfrm>
            <a:off x="9357995" y="2302510"/>
            <a:ext cx="476250" cy="198374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14" name="Left Arrow 13"/>
          <p:cNvSpPr/>
          <p:nvPr/>
        </p:nvSpPr>
        <p:spPr>
          <a:xfrm>
            <a:off x="7085330" y="4875530"/>
            <a:ext cx="2091055" cy="490220"/>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15" name="Left Arrow 14"/>
          <p:cNvSpPr/>
          <p:nvPr/>
        </p:nvSpPr>
        <p:spPr>
          <a:xfrm>
            <a:off x="2407920" y="4762500"/>
            <a:ext cx="2221230" cy="602615"/>
          </a:xfrm>
          <a:prstGeom prst="lef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14605" y="-31750"/>
            <a:ext cx="12276455" cy="6920865"/>
          </a:xfrm>
          <a:prstGeom prst="rect">
            <a:avLst/>
          </a:prstGeom>
        </p:spPr>
      </p:pic>
      <p:sp>
        <p:nvSpPr>
          <p:cNvPr id="5" name="Rectangle 4"/>
          <p:cNvSpPr/>
          <p:nvPr/>
        </p:nvSpPr>
        <p:spPr>
          <a:xfrm>
            <a:off x="3642995" y="172720"/>
            <a:ext cx="4991100" cy="89535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sp>
        <p:nvSpPr>
          <p:cNvPr id="6" name="Text Box 5"/>
          <p:cNvSpPr txBox="1"/>
          <p:nvPr/>
        </p:nvSpPr>
        <p:spPr>
          <a:xfrm>
            <a:off x="3843020" y="297815"/>
            <a:ext cx="4591050" cy="645160"/>
          </a:xfrm>
          <a:prstGeom prst="rect">
            <a:avLst/>
          </a:prstGeom>
          <a:noFill/>
        </p:spPr>
        <p:txBody>
          <a:bodyPr wrap="square" rtlCol="0">
            <a:spAutoFit/>
          </a:bodyPr>
          <a:p>
            <a:pPr algn="ctr"/>
            <a:r>
              <a:rPr lang="en-IN" altLang="en-US" sz="3600"/>
              <a:t>Home page</a:t>
            </a:r>
            <a:endParaRPr lang="en-IN" altLang="en-US" sz="3600"/>
          </a:p>
        </p:txBody>
      </p:sp>
      <p:sp>
        <p:nvSpPr>
          <p:cNvPr id="8" name="Round Diagonal Corner Rectangle 7"/>
          <p:cNvSpPr/>
          <p:nvPr/>
        </p:nvSpPr>
        <p:spPr>
          <a:xfrm>
            <a:off x="2176145" y="2252980"/>
            <a:ext cx="1666875" cy="1481455"/>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altLang="en-US"/>
              <a:t>WEDDING BOOKINGS</a:t>
            </a:r>
            <a:endParaRPr lang="en-IN" altLang="en-US"/>
          </a:p>
        </p:txBody>
      </p:sp>
      <p:sp>
        <p:nvSpPr>
          <p:cNvPr id="9" name="Round Diagonal Corner Rectangle 8"/>
          <p:cNvSpPr/>
          <p:nvPr/>
        </p:nvSpPr>
        <p:spPr>
          <a:xfrm>
            <a:off x="4160520" y="2230755"/>
            <a:ext cx="1807845" cy="150368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altLang="en-US"/>
              <a:t>DATES BOOKING</a:t>
            </a:r>
            <a:endParaRPr lang="en-IN" altLang="en-US"/>
          </a:p>
        </p:txBody>
      </p:sp>
      <p:sp>
        <p:nvSpPr>
          <p:cNvPr id="10" name="Round Diagonal Corner Rectangle 9"/>
          <p:cNvSpPr/>
          <p:nvPr/>
        </p:nvSpPr>
        <p:spPr>
          <a:xfrm>
            <a:off x="6266180" y="2209165"/>
            <a:ext cx="1811020" cy="15252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altLang="en-US"/>
              <a:t>FAMILY OR BUSSINESS  DINNER BOOKINGS </a:t>
            </a:r>
            <a:endParaRPr lang="en-IN" altLang="en-US"/>
          </a:p>
        </p:txBody>
      </p:sp>
      <p:sp>
        <p:nvSpPr>
          <p:cNvPr id="11" name="Round Diagonal Corner Rectangle 10"/>
          <p:cNvSpPr/>
          <p:nvPr/>
        </p:nvSpPr>
        <p:spPr>
          <a:xfrm>
            <a:off x="160020" y="225298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IN" altLang="en-US"/>
              <a:t>PARTY BOOKINGS </a:t>
            </a:r>
            <a:endParaRPr lang="en-IN" altLang="en-US"/>
          </a:p>
        </p:txBody>
      </p:sp>
      <p:sp>
        <p:nvSpPr>
          <p:cNvPr id="12" name="Round Diagonal Corner Rectangle 11"/>
          <p:cNvSpPr/>
          <p:nvPr/>
        </p:nvSpPr>
        <p:spPr>
          <a:xfrm>
            <a:off x="8434070" y="2167890"/>
            <a:ext cx="1746250" cy="160782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GALLERY</a:t>
            </a:r>
            <a:endParaRPr lang="en-IN" altLang="en-US"/>
          </a:p>
        </p:txBody>
      </p:sp>
      <p:sp>
        <p:nvSpPr>
          <p:cNvPr id="3" name="Round Diagonal Corner Rectangle 2"/>
          <p:cNvSpPr/>
          <p:nvPr/>
        </p:nvSpPr>
        <p:spPr>
          <a:xfrm>
            <a:off x="10393680" y="2168525"/>
            <a:ext cx="1653540" cy="1565910"/>
          </a:xfrm>
          <a:prstGeom prst="round2DiagRect">
            <a:avLst>
              <a:gd name="adj1" fmla="val 16667"/>
              <a:gd name="adj2" fmla="val 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ABOUT US!</a:t>
            </a:r>
            <a:endParaRPr lang="en-US" altLang="en-IN"/>
          </a:p>
        </p:txBody>
      </p:sp>
      <p:sp>
        <p:nvSpPr>
          <p:cNvPr id="4" name="Round Diagonal Corner Rectangle 3"/>
          <p:cNvSpPr/>
          <p:nvPr/>
        </p:nvSpPr>
        <p:spPr>
          <a:xfrm>
            <a:off x="5194300" y="416179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SHOW BOOKINGS</a:t>
            </a:r>
            <a:r>
              <a:rPr lang="en-IN" altLang="en-US"/>
              <a:t> </a:t>
            </a:r>
            <a:endParaRPr lang="en-I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Object 1"/>
          <p:cNvGraphicFramePr/>
          <p:nvPr/>
        </p:nvGraphicFramePr>
        <p:xfrm>
          <a:off x="2540" y="37465"/>
          <a:ext cx="12171045" cy="6783070"/>
        </p:xfrm>
        <a:graphic>
          <a:graphicData uri="http://schemas.openxmlformats.org/presentationml/2006/ole">
            <mc:AlternateContent xmlns:mc="http://schemas.openxmlformats.org/markup-compatibility/2006">
              <mc:Choice xmlns:v="urn:schemas-microsoft-com:vml" Requires="v">
                <p:oleObj spid="_x0000_s3" name="" r:id="rId1" imgW="10762615" imgH="6257925" progId="Paint.Picture">
                  <p:embed/>
                </p:oleObj>
              </mc:Choice>
              <mc:Fallback>
                <p:oleObj name="" r:id="rId1" imgW="10762615" imgH="6257925" progId="Paint.Picture">
                  <p:embed/>
                  <p:pic>
                    <p:nvPicPr>
                      <p:cNvPr id="0" name="Picture 2"/>
                      <p:cNvPicPr/>
                      <p:nvPr/>
                    </p:nvPicPr>
                    <p:blipFill>
                      <a:blip r:embed="rId2"/>
                      <a:stretch>
                        <a:fillRect/>
                      </a:stretch>
                    </p:blipFill>
                    <p:spPr>
                      <a:xfrm>
                        <a:off x="2540" y="37465"/>
                        <a:ext cx="12171045" cy="6783070"/>
                      </a:xfrm>
                      <a:prstGeom prst="rect">
                        <a:avLst/>
                      </a:prstGeom>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descr="background-for-ppt_190136"/>
          <p:cNvPicPr/>
          <p:nvPr/>
        </p:nvPicPr>
        <p:blipFill>
          <a:blip r:embed="rId1"/>
          <a:stretch>
            <a:fillRect/>
          </a:stretch>
        </p:blipFill>
        <p:spPr>
          <a:xfrm>
            <a:off x="22225" y="-31750"/>
            <a:ext cx="12276455" cy="6920865"/>
          </a:xfrm>
          <a:prstGeom prst="rect">
            <a:avLst/>
          </a:prstGeom>
        </p:spPr>
      </p:pic>
      <p:sp>
        <p:nvSpPr>
          <p:cNvPr id="5" name="Rectangle 4"/>
          <p:cNvSpPr/>
          <p:nvPr/>
        </p:nvSpPr>
        <p:spPr>
          <a:xfrm>
            <a:off x="-635" y="173355"/>
            <a:ext cx="5013960" cy="78168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sp>
        <p:nvSpPr>
          <p:cNvPr id="6" name="Text Box 5"/>
          <p:cNvSpPr txBox="1"/>
          <p:nvPr/>
        </p:nvSpPr>
        <p:spPr>
          <a:xfrm>
            <a:off x="160020" y="172720"/>
            <a:ext cx="4591050" cy="645160"/>
          </a:xfrm>
          <a:prstGeom prst="rect">
            <a:avLst/>
          </a:prstGeom>
          <a:noFill/>
        </p:spPr>
        <p:txBody>
          <a:bodyPr wrap="square" rtlCol="0">
            <a:spAutoFit/>
          </a:bodyPr>
          <a:p>
            <a:pPr algn="ctr"/>
            <a:r>
              <a:rPr lang="en-US" altLang="en-IN" sz="3600"/>
              <a:t> PARTY BOOKINGS</a:t>
            </a:r>
            <a:endParaRPr lang="en-US" altLang="en-IN" sz="3600"/>
          </a:p>
        </p:txBody>
      </p:sp>
      <p:sp>
        <p:nvSpPr>
          <p:cNvPr id="8" name="Round Diagonal Corner Rectangle 7"/>
          <p:cNvSpPr/>
          <p:nvPr/>
        </p:nvSpPr>
        <p:spPr>
          <a:xfrm>
            <a:off x="160020" y="1438275"/>
            <a:ext cx="1666875" cy="1481455"/>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SELECT VENUE</a:t>
            </a:r>
            <a:endParaRPr lang="en-US" altLang="en-IN"/>
          </a:p>
        </p:txBody>
      </p:sp>
      <p:sp>
        <p:nvSpPr>
          <p:cNvPr id="9" name="Round Diagonal Corner Rectangle 8"/>
          <p:cNvSpPr/>
          <p:nvPr/>
        </p:nvSpPr>
        <p:spPr>
          <a:xfrm>
            <a:off x="160020" y="3998595"/>
            <a:ext cx="1807845" cy="150368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SELECT DECORATIONS</a:t>
            </a:r>
            <a:endParaRPr lang="en-US" altLang="en-IN"/>
          </a:p>
        </p:txBody>
      </p:sp>
      <p:sp>
        <p:nvSpPr>
          <p:cNvPr id="11" name="Round Diagonal Corner Rectangle 10"/>
          <p:cNvSpPr/>
          <p:nvPr/>
        </p:nvSpPr>
        <p:spPr>
          <a:xfrm>
            <a:off x="2218690" y="1384935"/>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FILTER BY CITITES</a:t>
            </a:r>
            <a:r>
              <a:rPr lang="en-IN" altLang="en-US"/>
              <a:t> </a:t>
            </a:r>
            <a:endParaRPr lang="en-IN" altLang="en-US"/>
          </a:p>
        </p:txBody>
      </p:sp>
      <p:sp>
        <p:nvSpPr>
          <p:cNvPr id="22" name="Round Diagonal Corner Rectangle 21"/>
          <p:cNvSpPr/>
          <p:nvPr/>
        </p:nvSpPr>
        <p:spPr>
          <a:xfrm>
            <a:off x="4638675" y="13843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SELECT VENUE </a:t>
            </a:r>
            <a:r>
              <a:rPr lang="en-IN" altLang="en-US"/>
              <a:t> </a:t>
            </a:r>
            <a:endParaRPr lang="en-IN" altLang="en-US"/>
          </a:p>
        </p:txBody>
      </p:sp>
      <p:sp>
        <p:nvSpPr>
          <p:cNvPr id="23" name="Round Diagonal Corner Rectangle 22"/>
          <p:cNvSpPr/>
          <p:nvPr/>
        </p:nvSpPr>
        <p:spPr>
          <a:xfrm>
            <a:off x="6903085" y="13843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VIEW PORFOLIO OF VENUE </a:t>
            </a:r>
            <a:endParaRPr lang="en-US" altLang="en-IN"/>
          </a:p>
        </p:txBody>
      </p:sp>
      <p:sp>
        <p:nvSpPr>
          <p:cNvPr id="24" name="Round Diagonal Corner Rectangle 23"/>
          <p:cNvSpPr/>
          <p:nvPr/>
        </p:nvSpPr>
        <p:spPr>
          <a:xfrm>
            <a:off x="3678555" y="478790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REGISTRATIN FORM</a:t>
            </a:r>
            <a:r>
              <a:rPr lang="en-IN" altLang="en-US"/>
              <a:t> </a:t>
            </a:r>
            <a:endParaRPr lang="en-IN" altLang="en-US"/>
          </a:p>
        </p:txBody>
      </p:sp>
      <p:sp>
        <p:nvSpPr>
          <p:cNvPr id="25" name="Round Diagonal Corner Rectangle 24"/>
          <p:cNvSpPr/>
          <p:nvPr/>
        </p:nvSpPr>
        <p:spPr>
          <a:xfrm>
            <a:off x="7014210" y="5064760"/>
            <a:ext cx="1627505" cy="1588770"/>
          </a:xfrm>
          <a:prstGeom prst="round2Diag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ltLang="en-IN"/>
              <a:t>BOOKING SUCCESFULL</a:t>
            </a:r>
            <a:endParaRPr lang="en-US" altLang="en-IN"/>
          </a:p>
          <a:p>
            <a:pPr algn="ctr"/>
            <a:r>
              <a:rPr lang="en-US" altLang="en-IN"/>
              <a:t>DISPLAYED</a:t>
            </a:r>
            <a:r>
              <a:rPr lang="en-IN" altLang="en-US"/>
              <a:t> </a:t>
            </a:r>
            <a:endParaRPr lang="en-IN" altLang="en-US"/>
          </a:p>
        </p:txBody>
      </p:sp>
      <p:sp>
        <p:nvSpPr>
          <p:cNvPr id="27" name="Down Arrow 26"/>
          <p:cNvSpPr/>
          <p:nvPr/>
        </p:nvSpPr>
        <p:spPr>
          <a:xfrm>
            <a:off x="836295" y="2939415"/>
            <a:ext cx="419735" cy="1040765"/>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8" name="Right Arrow 27"/>
          <p:cNvSpPr/>
          <p:nvPr/>
        </p:nvSpPr>
        <p:spPr>
          <a:xfrm>
            <a:off x="1967865" y="4787900"/>
            <a:ext cx="1708150" cy="71437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29" name="Right Arrow 28"/>
          <p:cNvSpPr/>
          <p:nvPr/>
        </p:nvSpPr>
        <p:spPr>
          <a:xfrm>
            <a:off x="5306060" y="5502275"/>
            <a:ext cx="1708150" cy="714375"/>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1" name="Left-Right Arrow 30"/>
          <p:cNvSpPr/>
          <p:nvPr/>
        </p:nvSpPr>
        <p:spPr>
          <a:xfrm>
            <a:off x="1845945" y="2055495"/>
            <a:ext cx="372745" cy="26352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2" name="Left-Right Arrow 31"/>
          <p:cNvSpPr/>
          <p:nvPr/>
        </p:nvSpPr>
        <p:spPr>
          <a:xfrm>
            <a:off x="3846830" y="2046605"/>
            <a:ext cx="791845" cy="27241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3" name="Left-Right Arrow 32"/>
          <p:cNvSpPr/>
          <p:nvPr/>
        </p:nvSpPr>
        <p:spPr>
          <a:xfrm>
            <a:off x="6266180" y="2046605"/>
            <a:ext cx="636905" cy="272415"/>
          </a:xfrm>
          <a:prstGeom prst="lef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35" name="Left-Up Arrow 34"/>
          <p:cNvSpPr/>
          <p:nvPr/>
        </p:nvSpPr>
        <p:spPr>
          <a:xfrm>
            <a:off x="1939290" y="3032760"/>
            <a:ext cx="947420" cy="1459865"/>
          </a:xfrm>
          <a:prstGeom prst="leftUp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3464</Words>
  <Application>WPS Presentation</Application>
  <PresentationFormat>Widescreen</PresentationFormat>
  <Paragraphs>145</Paragraphs>
  <Slides>16</Slides>
  <Notes>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16</vt:i4>
      </vt:variant>
    </vt:vector>
  </HeadingPairs>
  <TitlesOfParts>
    <vt:vector size="27" baseType="lpstr">
      <vt:lpstr>Arial</vt:lpstr>
      <vt:lpstr>SimSun</vt:lpstr>
      <vt:lpstr>Wingdings</vt:lpstr>
      <vt:lpstr>Malgun Gothic</vt:lpstr>
      <vt:lpstr>Wingdings</vt:lpstr>
      <vt:lpstr>Calibri</vt:lpstr>
      <vt:lpstr>Microsoft YaHei</vt:lpstr>
      <vt:lpstr>Arial Unicode MS</vt:lpstr>
      <vt:lpstr>Calibri Light</vt:lpstr>
      <vt:lpstr>Office Theme</vt:lpstr>
      <vt:lpstr>Paint.Picture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vinayadav2016</cp:lastModifiedBy>
  <cp:revision>6</cp:revision>
  <dcterms:created xsi:type="dcterms:W3CDTF">2019-07-14T18:09:00Z</dcterms:created>
  <dcterms:modified xsi:type="dcterms:W3CDTF">2019-10-16T03:06:18Z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1033-11.2.0.8684</vt:lpwstr>
  </property>
</Properties>
</file>

<file path=docProps/thumbnail.jpeg>
</file>